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9" r:id="rId3"/>
    <p:sldId id="272" r:id="rId4"/>
    <p:sldId id="258" r:id="rId5"/>
    <p:sldId id="270" r:id="rId6"/>
    <p:sldId id="271" r:id="rId7"/>
    <p:sldId id="273" r:id="rId8"/>
    <p:sldId id="277" r:id="rId9"/>
    <p:sldId id="276" r:id="rId10"/>
    <p:sldId id="278" r:id="rId11"/>
    <p:sldId id="279" r:id="rId12"/>
    <p:sldId id="28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43"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60" y="30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36F359B-8F63-4F90-B050-2B35FBEAB558}" type="datetimeFigureOut">
              <a:rPr lang="en-US" smtClean="0"/>
              <a:t>11/16/2017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8B4CBCF-A0FF-4119-A82F-0099E5568DF0}" type="slidenum">
              <a:rPr lang="en-US" smtClean="0"/>
              <a:t>‹#›</a:t>
            </a:fld>
            <a:endParaRPr lang="en-US"/>
          </a:p>
        </p:txBody>
      </p:sp>
    </p:spTree>
    <p:extLst>
      <p:ext uri="{BB962C8B-B14F-4D97-AF65-F5344CB8AC3E}">
        <p14:creationId xmlns:p14="http://schemas.microsoft.com/office/powerpoint/2010/main" val="3977577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7221D61-C358-4274-B33F-596A1B327FFB}" type="datetimeFigureOut">
              <a:rPr lang="en-US" smtClean="0"/>
              <a:t>11/16/2017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3773AD6-E326-45B5-B41B-F5C431D4A57A}" type="slidenum">
              <a:rPr lang="en-US" smtClean="0"/>
              <a:t>‹#›</a:t>
            </a:fld>
            <a:endParaRPr lang="en-US"/>
          </a:p>
        </p:txBody>
      </p:sp>
    </p:spTree>
    <p:extLst>
      <p:ext uri="{BB962C8B-B14F-4D97-AF65-F5344CB8AC3E}">
        <p14:creationId xmlns:p14="http://schemas.microsoft.com/office/powerpoint/2010/main" val="80428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372FD5-9660-4ABA-AB15-4C8085BC5ECE}"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376150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72FD5-9660-4ABA-AB15-4C8085BC5ECE}"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288023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72FD5-9660-4ABA-AB15-4C8085BC5ECE}"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203447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72FD5-9660-4ABA-AB15-4C8085BC5ECE}"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392001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72FD5-9660-4ABA-AB15-4C8085BC5ECE}"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61254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372FD5-9660-4ABA-AB15-4C8085BC5ECE}"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31100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372FD5-9660-4ABA-AB15-4C8085BC5ECE}"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187124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72FD5-9660-4ABA-AB15-4C8085BC5ECE}"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188366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72FD5-9660-4ABA-AB15-4C8085BC5ECE}"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161524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72FD5-9660-4ABA-AB15-4C8085BC5ECE}"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339664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72FD5-9660-4ABA-AB15-4C8085BC5ECE}"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2ED06-DADF-4BE2-B9CB-7410009C697E}" type="slidenum">
              <a:rPr lang="en-US" smtClean="0"/>
              <a:t>‹#›</a:t>
            </a:fld>
            <a:endParaRPr lang="en-US"/>
          </a:p>
        </p:txBody>
      </p:sp>
    </p:spTree>
    <p:extLst>
      <p:ext uri="{BB962C8B-B14F-4D97-AF65-F5344CB8AC3E}">
        <p14:creationId xmlns:p14="http://schemas.microsoft.com/office/powerpoint/2010/main" val="5087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72FD5-9660-4ABA-AB15-4C8085BC5ECE}" type="datetimeFigureOut">
              <a:rPr lang="en-US" smtClean="0"/>
              <a:t>11/16/2017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2ED06-DADF-4BE2-B9CB-7410009C697E}" type="slidenum">
              <a:rPr lang="en-US" smtClean="0"/>
              <a:t>‹#›</a:t>
            </a:fld>
            <a:endParaRPr lang="en-US"/>
          </a:p>
        </p:txBody>
      </p:sp>
    </p:spTree>
    <p:extLst>
      <p:ext uri="{BB962C8B-B14F-4D97-AF65-F5344CB8AC3E}">
        <p14:creationId xmlns:p14="http://schemas.microsoft.com/office/powerpoint/2010/main" val="1204495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2040 Comprehensive Plan Open House</a:t>
            </a:r>
            <a:endParaRPr lang="en-US" dirty="0"/>
          </a:p>
        </p:txBody>
      </p:sp>
      <p:sp>
        <p:nvSpPr>
          <p:cNvPr id="3" name="Subtitle 2"/>
          <p:cNvSpPr>
            <a:spLocks noGrp="1"/>
          </p:cNvSpPr>
          <p:nvPr>
            <p:ph type="subTitle" idx="1"/>
          </p:nvPr>
        </p:nvSpPr>
        <p:spPr/>
        <p:txBody>
          <a:bodyPr/>
          <a:lstStyle/>
          <a:p>
            <a:r>
              <a:rPr lang="en-US" dirty="0" smtClean="0"/>
              <a:t>City of Robbinsdale, Minnesota</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848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4" y="274638"/>
            <a:ext cx="7388225" cy="1143000"/>
          </a:xfrm>
        </p:spPr>
        <p:txBody>
          <a:bodyPr>
            <a:normAutofit fontScale="90000"/>
          </a:bodyPr>
          <a:lstStyle/>
          <a:p>
            <a:r>
              <a:rPr lang="en-US" dirty="0" smtClean="0"/>
              <a:t>Development Architectural Design Guidelines</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a:t>The Comp Plan update process provides an opportunity to develop policies to promote articulated development standards</a:t>
            </a:r>
            <a:r>
              <a:rPr lang="en-US" sz="2000" dirty="0" smtClean="0"/>
              <a:t>. </a:t>
            </a:r>
            <a:r>
              <a:rPr lang="en-US" sz="2000" dirty="0"/>
              <a:t>Staff would then implement the policies with amendments to the zoning code which will specify the new development standards</a:t>
            </a:r>
            <a:r>
              <a:rPr lang="en-US" sz="2000" dirty="0" smtClean="0"/>
              <a:t>.</a:t>
            </a:r>
          </a:p>
          <a:p>
            <a:r>
              <a:rPr lang="en-US" sz="2000" dirty="0"/>
              <a:t>In the middle 1990’s a planning study produced the “Downtown Architectural Design Guidelines” which set the expectations for redevelopment projects in the </a:t>
            </a:r>
            <a:r>
              <a:rPr lang="en-US" sz="2000" dirty="0" smtClean="0"/>
              <a:t>downtown.</a:t>
            </a:r>
          </a:p>
          <a:p>
            <a:r>
              <a:rPr lang="en-US" sz="2000" dirty="0"/>
              <a:t>The Hy-Vee project and </a:t>
            </a:r>
            <a:r>
              <a:rPr lang="en-US" sz="2000" dirty="0" err="1"/>
              <a:t>Birdtown</a:t>
            </a:r>
            <a:r>
              <a:rPr lang="en-US" sz="2000" dirty="0"/>
              <a:t> Flats (still pending City Council review and action) generated public comment from people who would have expected that the principles of the downtown guidelines should have been applied to those projects.  The apparent assumption being that the comp plan “mixed- use” land use designation should result in a specific pattern of development which emulates the traditional downtown character</a:t>
            </a:r>
            <a:r>
              <a:rPr lang="en-US" sz="2000" dirty="0" smtClean="0"/>
              <a:t>.</a:t>
            </a:r>
            <a:endParaRPr lang="en-US" sz="2000" dirty="0"/>
          </a:p>
          <a:p>
            <a:r>
              <a:rPr lang="en-US" sz="2000" dirty="0"/>
              <a:t>The Robbinsdale Economic Development Authority is discussing the idea of development performance standards as a requirement for developers requesting Tax Increment Financing assistance. </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48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4" y="274638"/>
            <a:ext cx="7388225" cy="1143000"/>
          </a:xfrm>
        </p:spPr>
        <p:txBody>
          <a:bodyPr>
            <a:normAutofit fontScale="90000"/>
          </a:bodyPr>
          <a:lstStyle/>
          <a:p>
            <a:r>
              <a:rPr lang="en-US" dirty="0" smtClean="0"/>
              <a:t>Development Architectural Design Guidelines (cont.)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Things to be considered:</a:t>
            </a:r>
          </a:p>
          <a:p>
            <a:r>
              <a:rPr lang="en-US" sz="2000" dirty="0" smtClean="0"/>
              <a:t>Building Materials</a:t>
            </a:r>
          </a:p>
          <a:p>
            <a:r>
              <a:rPr lang="en-US" sz="2000" dirty="0" smtClean="0"/>
              <a:t>Build-to lines</a:t>
            </a:r>
          </a:p>
          <a:p>
            <a:r>
              <a:rPr lang="en-US" sz="2000" dirty="0" smtClean="0"/>
              <a:t>Parking</a:t>
            </a:r>
          </a:p>
          <a:p>
            <a:r>
              <a:rPr lang="en-US" sz="2000" dirty="0" smtClean="0"/>
              <a:t>Building massing</a:t>
            </a:r>
          </a:p>
          <a:p>
            <a:r>
              <a:rPr lang="en-US" sz="2000" dirty="0" smtClean="0"/>
              <a:t>Sustainability</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450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4" y="274638"/>
            <a:ext cx="7388225" cy="1143000"/>
          </a:xfrm>
        </p:spPr>
        <p:txBody>
          <a:bodyPr>
            <a:normAutofit fontScale="90000"/>
          </a:bodyPr>
          <a:lstStyle/>
          <a:p>
            <a:r>
              <a:rPr lang="en-US" dirty="0" smtClean="0"/>
              <a:t>Development Architectural Design Guidelines (cont.)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The Planning Commission is asked to consider if:</a:t>
            </a:r>
          </a:p>
          <a:p>
            <a:pPr lvl="0"/>
            <a:r>
              <a:rPr lang="en-US" sz="2000" dirty="0"/>
              <a:t>The concepts behind the downtown architectural design guidelines and commonly seen in Transit Oriented Development should be extended along the entire length of West Broadway corridor?</a:t>
            </a:r>
          </a:p>
          <a:p>
            <a:pPr lvl="0"/>
            <a:r>
              <a:rPr lang="en-US" sz="2000" dirty="0"/>
              <a:t>Or, should the area surrounding the intersection of France Ave. N. and 36</a:t>
            </a:r>
            <a:r>
              <a:rPr lang="en-US" sz="2000" baseline="30000" dirty="0"/>
              <a:t>th</a:t>
            </a:r>
            <a:r>
              <a:rPr lang="en-US" sz="2000" dirty="0"/>
              <a:t> Ave. N. be treated much like the downtown area, but not along the entire corridor?</a:t>
            </a:r>
          </a:p>
          <a:p>
            <a:pPr lvl="0"/>
            <a:r>
              <a:rPr lang="en-US" sz="2000" dirty="0"/>
              <a:t>Should mixed use be further articulated to specifically require buildings along West Broadway to have non-residential uses on the street level?  </a:t>
            </a:r>
          </a:p>
          <a:p>
            <a:pPr lvl="0"/>
            <a:r>
              <a:rPr lang="en-US" sz="2000" dirty="0"/>
              <a:t>If the market does not support commercial or retail mixed use on the street level, should there be a residential setback or height differential from the street?</a:t>
            </a:r>
          </a:p>
          <a:p>
            <a:pPr marL="0" indent="0">
              <a:buNone/>
            </a:pPr>
            <a:endParaRPr lang="en-US" sz="2000" dirty="0" smtClean="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62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905000"/>
            <a:ext cx="6553200" cy="2862322"/>
          </a:xfrm>
          <a:prstGeom prst="rect">
            <a:avLst/>
          </a:prstGeom>
          <a:noFill/>
        </p:spPr>
        <p:txBody>
          <a:bodyPr wrap="square" rtlCol="0">
            <a:spAutoFit/>
          </a:bodyPr>
          <a:lstStyle/>
          <a:p>
            <a:r>
              <a:rPr lang="en-US" sz="6000" b="1" dirty="0" smtClean="0"/>
              <a:t>Where do you see Robbinsdale in the year 2040?</a:t>
            </a:r>
            <a:endParaRPr lang="en-US" sz="6000" b="1"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700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4" y="274638"/>
            <a:ext cx="7388225" cy="1143000"/>
          </a:xfrm>
        </p:spPr>
        <p:txBody>
          <a:bodyPr>
            <a:normAutofit fontScale="90000"/>
          </a:bodyPr>
          <a:lstStyle/>
          <a:p>
            <a:r>
              <a:rPr lang="en-US" b="1" dirty="0" smtClean="0"/>
              <a:t>Components of the Comprehensive Plan</a:t>
            </a:r>
            <a:endParaRPr lang="en-US" b="1" dirty="0"/>
          </a:p>
        </p:txBody>
      </p:sp>
      <p:sp>
        <p:nvSpPr>
          <p:cNvPr id="3" name="Content Placeholder 2"/>
          <p:cNvSpPr>
            <a:spLocks noGrp="1"/>
          </p:cNvSpPr>
          <p:nvPr>
            <p:ph idx="1"/>
          </p:nvPr>
        </p:nvSpPr>
        <p:spPr/>
        <p:txBody>
          <a:bodyPr>
            <a:normAutofit lnSpcReduction="10000"/>
          </a:bodyPr>
          <a:lstStyle/>
          <a:p>
            <a:r>
              <a:rPr lang="en-US" dirty="0" smtClean="0"/>
              <a:t>Land Use</a:t>
            </a:r>
          </a:p>
          <a:p>
            <a:r>
              <a:rPr lang="en-US" dirty="0" smtClean="0"/>
              <a:t>Parks, Recreation, Trail and Open Space</a:t>
            </a:r>
          </a:p>
          <a:p>
            <a:r>
              <a:rPr lang="en-US" dirty="0" smtClean="0"/>
              <a:t>Housing</a:t>
            </a:r>
          </a:p>
          <a:p>
            <a:r>
              <a:rPr lang="en-US" dirty="0" smtClean="0"/>
              <a:t>Economic Competitiveness</a:t>
            </a:r>
          </a:p>
          <a:p>
            <a:r>
              <a:rPr lang="en-US" dirty="0" smtClean="0"/>
              <a:t>Transportation</a:t>
            </a:r>
          </a:p>
          <a:p>
            <a:r>
              <a:rPr lang="en-US" dirty="0" smtClean="0"/>
              <a:t>Resilience</a:t>
            </a:r>
          </a:p>
          <a:p>
            <a:r>
              <a:rPr lang="en-US" dirty="0" smtClean="0"/>
              <a:t>Water Resources and other infrastructure</a:t>
            </a:r>
          </a:p>
          <a:p>
            <a:r>
              <a:rPr lang="en-US" dirty="0" smtClean="0"/>
              <a:t>Implementation</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9396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Robbinsdale is designated as an “Urban Center”.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4293" y="273050"/>
            <a:ext cx="4413264" cy="5853113"/>
          </a:xfrm>
        </p:spPr>
      </p:pic>
      <p:sp>
        <p:nvSpPr>
          <p:cNvPr id="4" name="Text Placeholder 3"/>
          <p:cNvSpPr>
            <a:spLocks noGrp="1"/>
          </p:cNvSpPr>
          <p:nvPr>
            <p:ph type="body" sz="half" idx="2"/>
          </p:nvPr>
        </p:nvSpPr>
        <p:spPr/>
        <p:txBody>
          <a:bodyPr/>
          <a:lstStyle/>
          <a:p>
            <a:r>
              <a:rPr lang="en-US" dirty="0"/>
              <a:t>Robbinsdale’s location relative to the metro area has caused the Metropolitan Council to designate it as an “Urban Center.”  This designation carries expectations for overall densities relative to the forecasts.</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152399"/>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443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838" y="0"/>
            <a:ext cx="5169961" cy="687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57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86" y="274638"/>
            <a:ext cx="7961313" cy="1143000"/>
          </a:xfrm>
        </p:spPr>
        <p:txBody>
          <a:bodyPr>
            <a:normAutofit/>
          </a:bodyPr>
          <a:lstStyle/>
          <a:p>
            <a:r>
              <a:rPr lang="en-US" sz="3200" dirty="0" smtClean="0"/>
              <a:t>Forecasted Population, Households and Employment by the Metropolitan Council</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2722723"/>
              </p:ext>
            </p:extLst>
          </p:nvPr>
        </p:nvGraphicFramePr>
        <p:xfrm>
          <a:off x="1676400" y="1676400"/>
          <a:ext cx="5623560" cy="914400"/>
        </p:xfrm>
        <a:graphic>
          <a:graphicData uri="http://schemas.openxmlformats.org/drawingml/2006/table">
            <a:tbl>
              <a:tblPr firstRow="1" firstCol="1" bandRow="1"/>
              <a:tblGrid>
                <a:gridCol w="1405890"/>
                <a:gridCol w="1405890"/>
                <a:gridCol w="1405890"/>
                <a:gridCol w="1405890"/>
              </a:tblGrid>
              <a:tr h="0">
                <a:tc>
                  <a:txBody>
                    <a:bodyPr/>
                    <a:lstStyle/>
                    <a:p>
                      <a:pPr marL="0" marR="0" algn="ctr">
                        <a:spcBef>
                          <a:spcPts val="0"/>
                        </a:spcBef>
                        <a:spcAft>
                          <a:spcPts val="0"/>
                        </a:spcAft>
                      </a:pPr>
                      <a:r>
                        <a:rPr lang="en-US" sz="1200" b="1" dirty="0">
                          <a:effectLst/>
                          <a:latin typeface="Times New Roman"/>
                          <a:ea typeface="Calibri"/>
                        </a:rPr>
                        <a:t>Forecast Year</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rPr>
                        <a:t>Population</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rPr>
                        <a:t>Households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rPr>
                        <a:t>Employment</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2010 (Census)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13,953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6,032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6,858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14,750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15,100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7,100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15,300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Calibri"/>
                        </a:rPr>
                        <a:t>7,200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83320057"/>
              </p:ext>
            </p:extLst>
          </p:nvPr>
        </p:nvGraphicFramePr>
        <p:xfrm>
          <a:off x="1676400" y="2743200"/>
          <a:ext cx="5623560" cy="1463040"/>
        </p:xfrm>
        <a:graphic>
          <a:graphicData uri="http://schemas.openxmlformats.org/drawingml/2006/table">
            <a:tbl>
              <a:tblPr firstRow="1" firstCol="1" bandRow="1"/>
              <a:tblGrid>
                <a:gridCol w="1405890"/>
                <a:gridCol w="1405890"/>
                <a:gridCol w="1405890"/>
                <a:gridCol w="1405890"/>
              </a:tblGrid>
              <a:tr h="0">
                <a:tc>
                  <a:txBody>
                    <a:bodyPr/>
                    <a:lstStyle/>
                    <a:p>
                      <a:pPr marL="0" marR="0" algn="ctr">
                        <a:spcBef>
                          <a:spcPts val="0"/>
                        </a:spcBef>
                        <a:spcAft>
                          <a:spcPts val="0"/>
                        </a:spcAft>
                      </a:pPr>
                      <a:r>
                        <a:rPr lang="en-US" sz="1200" b="1" dirty="0">
                          <a:effectLst/>
                          <a:latin typeface="Times New Roman"/>
                          <a:ea typeface="Calibri"/>
                        </a:rPr>
                        <a:t>Forecast Year &amp; Projected Growth</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rPr>
                        <a:t>Population</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rPr>
                        <a:t>Households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rPr>
                        <a:t>Employment</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2010 (Census)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13,953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6,032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Calibri"/>
                        </a:rPr>
                        <a:t>6,858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April 1, 2015</a:t>
                      </a:r>
                    </a:p>
                    <a:p>
                      <a:pPr marL="0" marR="0" algn="ctr">
                        <a:spcBef>
                          <a:spcPts val="0"/>
                        </a:spcBef>
                        <a:spcAft>
                          <a:spcPts val="0"/>
                        </a:spcAft>
                      </a:pPr>
                      <a:r>
                        <a:rPr lang="en-US" sz="1200">
                          <a:effectLst/>
                          <a:latin typeface="Times New Roman"/>
                          <a:ea typeface="Calibri"/>
                        </a:rPr>
                        <a:t>(Met Council 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14,757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6,209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2020 (2017-2020)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14,750      </a:t>
                      </a:r>
                      <a:r>
                        <a:rPr lang="en-US" sz="1200" b="1">
                          <a:effectLst/>
                          <a:latin typeface="Times New Roman"/>
                          <a:ea typeface="Calibri"/>
                        </a:rPr>
                        <a:t>-7*</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6,300       </a:t>
                      </a:r>
                      <a:r>
                        <a:rPr lang="en-US" sz="1200" b="1">
                          <a:effectLst/>
                          <a:latin typeface="Times New Roman"/>
                          <a:ea typeface="Calibri"/>
                        </a:rPr>
                        <a:t>+90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7,000      </a:t>
                      </a:r>
                      <a:r>
                        <a:rPr lang="en-US" sz="1200" b="1">
                          <a:effectLst/>
                          <a:latin typeface="Times New Roman"/>
                          <a:ea typeface="Calibri"/>
                        </a:rPr>
                        <a:t>+142</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15,100    </a:t>
                      </a:r>
                      <a:r>
                        <a:rPr lang="en-US" sz="1200" b="1">
                          <a:effectLst/>
                          <a:latin typeface="Times New Roman"/>
                          <a:ea typeface="Calibri"/>
                        </a:rPr>
                        <a:t>+350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6,600      </a:t>
                      </a:r>
                      <a:r>
                        <a:rPr lang="en-US" sz="1200" b="1">
                          <a:effectLst/>
                          <a:latin typeface="Times New Roman"/>
                          <a:ea typeface="Calibri"/>
                        </a:rPr>
                        <a:t>+300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7,100      </a:t>
                      </a:r>
                      <a:r>
                        <a:rPr lang="en-US" sz="1200" b="1">
                          <a:effectLst/>
                          <a:latin typeface="Times New Roman"/>
                          <a:ea typeface="Calibri"/>
                        </a:rPr>
                        <a:t>+100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Calibri"/>
                        </a:rPr>
                        <a:t>2040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15,300    </a:t>
                      </a:r>
                      <a:r>
                        <a:rPr lang="en-US" sz="1200" b="1">
                          <a:effectLst/>
                          <a:latin typeface="Times New Roman"/>
                          <a:ea typeface="Calibri"/>
                        </a:rPr>
                        <a:t>+200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Calibri"/>
                        </a:rPr>
                        <a:t>6,800     </a:t>
                      </a:r>
                      <a:r>
                        <a:rPr lang="en-US" sz="1200" b="1">
                          <a:effectLst/>
                          <a:latin typeface="Times New Roman"/>
                          <a:ea typeface="Calibri"/>
                        </a:rPr>
                        <a:t> +200</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Calibri"/>
                        </a:rPr>
                        <a:t>7,200     </a:t>
                      </a:r>
                      <a:r>
                        <a:rPr lang="en-US" sz="1200" b="1" dirty="0">
                          <a:effectLst/>
                          <a:latin typeface="Times New Roman"/>
                          <a:ea typeface="Calibri"/>
                        </a:rPr>
                        <a:t> +100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2616498128"/>
              </p:ext>
            </p:extLst>
          </p:nvPr>
        </p:nvGraphicFramePr>
        <p:xfrm>
          <a:off x="1524000" y="4800600"/>
          <a:ext cx="6080760" cy="914400"/>
        </p:xfrm>
        <a:graphic>
          <a:graphicData uri="http://schemas.openxmlformats.org/drawingml/2006/table">
            <a:tbl>
              <a:tblPr firstRow="1" firstCol="1" bandRow="1"/>
              <a:tblGrid>
                <a:gridCol w="3897630"/>
                <a:gridCol w="2183130"/>
              </a:tblGrid>
              <a:tr h="213360">
                <a:tc>
                  <a:txBody>
                    <a:bodyPr/>
                    <a:lstStyle/>
                    <a:p>
                      <a:pPr marL="0" marR="0">
                        <a:spcBef>
                          <a:spcPts val="0"/>
                        </a:spcBef>
                        <a:spcAft>
                          <a:spcPts val="0"/>
                        </a:spcAft>
                      </a:pPr>
                      <a:r>
                        <a:rPr lang="en-US" sz="1200" dirty="0">
                          <a:effectLst/>
                          <a:latin typeface="Times New Roman"/>
                          <a:ea typeface="Calibri"/>
                        </a:rPr>
                        <a:t>Minimum community wide densities established in </a:t>
                      </a:r>
                      <a:r>
                        <a:rPr lang="en-US" sz="1200" i="1" dirty="0">
                          <a:effectLst/>
                          <a:latin typeface="Times New Roman"/>
                          <a:ea typeface="Calibri"/>
                        </a:rPr>
                        <a:t>Thrive MSP 2040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a:ea typeface="Calibri"/>
                        </a:rPr>
                        <a:t>20 units per acre</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200" dirty="0">
                          <a:effectLst/>
                          <a:latin typeface="Times New Roman"/>
                          <a:ea typeface="Calibri"/>
                        </a:rPr>
                        <a:t>Density expectations for fixed or dedicated rights-of-way </a:t>
                      </a:r>
                      <a:r>
                        <a:rPr lang="en-US" sz="1200" dirty="0" err="1">
                          <a:effectLst/>
                          <a:latin typeface="Times New Roman"/>
                          <a:ea typeface="Calibri"/>
                        </a:rPr>
                        <a:t>transitway</a:t>
                      </a:r>
                      <a:r>
                        <a:rPr lang="en-US" sz="1200" dirty="0">
                          <a:effectLst/>
                          <a:latin typeface="Times New Roman"/>
                          <a:ea typeface="Calibri"/>
                        </a:rPr>
                        <a:t> station area (area within 10-minute walk or ½ mile area)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Calibri"/>
                        </a:rPr>
                        <a:t>Minimum 50 units per acre</a:t>
                      </a:r>
                      <a:endParaRPr lang="en-US" sz="1200" dirty="0">
                        <a:effectLst/>
                        <a:latin typeface="Times New Roman"/>
                        <a:ea typeface="Calibri"/>
                      </a:endParaRPr>
                    </a:p>
                    <a:p>
                      <a:pPr marL="0" marR="0" algn="ctr">
                        <a:spcBef>
                          <a:spcPts val="0"/>
                        </a:spcBef>
                        <a:spcAft>
                          <a:spcPts val="0"/>
                        </a:spcAft>
                      </a:pPr>
                      <a:r>
                        <a:rPr lang="en-US" sz="1200" b="1" dirty="0">
                          <a:effectLst/>
                          <a:latin typeface="Times New Roman"/>
                          <a:ea typeface="Calibri"/>
                        </a:rPr>
                        <a:t>Target: 75-150+ units per acre</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057400" y="4267200"/>
            <a:ext cx="2133600" cy="307777"/>
          </a:xfrm>
          <a:prstGeom prst="rect">
            <a:avLst/>
          </a:prstGeom>
          <a:noFill/>
        </p:spPr>
        <p:txBody>
          <a:bodyPr wrap="square" rtlCol="0">
            <a:spAutoFit/>
          </a:bodyPr>
          <a:lstStyle/>
          <a:p>
            <a:r>
              <a:rPr lang="en-US" sz="1400" dirty="0" smtClean="0"/>
              <a:t>* </a:t>
            </a:r>
            <a:r>
              <a:rPr lang="en-US" sz="1400" i="1" dirty="0" smtClean="0"/>
              <a:t>Estimates only</a:t>
            </a:r>
            <a:endParaRPr lang="en-US" sz="1400" i="1" dirty="0"/>
          </a:p>
        </p:txBody>
      </p:sp>
    </p:spTree>
    <p:extLst>
      <p:ext uri="{BB962C8B-B14F-4D97-AF65-F5344CB8AC3E}">
        <p14:creationId xmlns:p14="http://schemas.microsoft.com/office/powerpoint/2010/main" val="1004199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5486" y="274638"/>
            <a:ext cx="7961313" cy="1143000"/>
          </a:xfrm>
        </p:spPr>
        <p:txBody>
          <a:bodyPr>
            <a:normAutofit/>
          </a:bodyPr>
          <a:lstStyle/>
          <a:p>
            <a:r>
              <a:rPr lang="en-US" sz="2800" b="1" dirty="0" smtClean="0"/>
              <a:t>     The </a:t>
            </a:r>
            <a:r>
              <a:rPr lang="en-US" sz="2800" b="1" dirty="0"/>
              <a:t>Comprehensive Plan is intended to identify policies that guide the future development of land.</a:t>
            </a:r>
          </a:p>
        </p:txBody>
      </p:sp>
      <p:sp>
        <p:nvSpPr>
          <p:cNvPr id="4" name="Content Placeholder 3"/>
          <p:cNvSpPr>
            <a:spLocks noGrp="1"/>
          </p:cNvSpPr>
          <p:nvPr>
            <p:ph idx="1"/>
          </p:nvPr>
        </p:nvSpPr>
        <p:spPr/>
        <p:txBody>
          <a:bodyPr/>
          <a:lstStyle/>
          <a:p>
            <a:r>
              <a:rPr lang="en-US" sz="1800" dirty="0"/>
              <a:t>The following sites are being presented as possible locations for redevelopment.</a:t>
            </a:r>
          </a:p>
          <a:p>
            <a:r>
              <a:rPr lang="en-US" sz="1800" dirty="0"/>
              <a:t>No development related applications have been received and the affected property owners have ultimate discretion whether to sell their property for development, or to become a partner in a development. </a:t>
            </a:r>
            <a:endParaRPr lang="en-US" sz="1800" dirty="0" smtClean="0"/>
          </a:p>
          <a:p>
            <a:r>
              <a:rPr lang="en-US" sz="1800" dirty="0"/>
              <a:t>In most cases, the examples are made up of multiple properties with multiple property owners that may be a challenge for anyone trying to assemble a site for a development project</a:t>
            </a:r>
            <a:r>
              <a:rPr lang="en-US" sz="1800" dirty="0" smtClean="0"/>
              <a:t>.</a:t>
            </a:r>
            <a:endParaRPr lang="en-US" sz="1800" dirty="0"/>
          </a:p>
          <a:p>
            <a:r>
              <a:rPr lang="en-US" sz="1800" dirty="0"/>
              <a:t>With the regional growth projections in mind, the challenge is to imagine properties that may redevelop and accommodate the increase of population, households (and employment) that are identified for Robbinsdale by the Metropolitan Council. </a:t>
            </a:r>
          </a:p>
          <a:p>
            <a:endParaRPr lang="en-US" sz="1800" dirty="0"/>
          </a:p>
          <a:p>
            <a:endParaRPr lang="en-US" sz="1800" dirty="0"/>
          </a:p>
          <a:p>
            <a:endParaRPr lang="en-US" dirty="0"/>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878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normAutofit fontScale="90000"/>
          </a:bodyPr>
          <a:lstStyle/>
          <a:p>
            <a:r>
              <a:rPr lang="en-US" dirty="0" smtClean="0"/>
              <a:t>Current Timeline of Light Rail Arrival</a:t>
            </a:r>
            <a:endParaRPr lang="en-US" dirty="0"/>
          </a:p>
        </p:txBody>
      </p:sp>
      <p:sp>
        <p:nvSpPr>
          <p:cNvPr id="3" name="Content Placeholder 2"/>
          <p:cNvSpPr>
            <a:spLocks noGrp="1"/>
          </p:cNvSpPr>
          <p:nvPr>
            <p:ph idx="1"/>
          </p:nvPr>
        </p:nvSpPr>
        <p:spPr/>
        <p:txBody>
          <a:bodyPr/>
          <a:lstStyle/>
          <a:p>
            <a:r>
              <a:rPr lang="en-US" dirty="0" smtClean="0"/>
              <a:t>The Blue Line LRT Extension is set to begin passenger operations in 2022.</a:t>
            </a:r>
          </a:p>
          <a:p>
            <a:r>
              <a:rPr lang="en-US" dirty="0" smtClean="0"/>
              <a:t>Engineering phase is nearly 90% complete. </a:t>
            </a:r>
          </a:p>
          <a:p>
            <a:r>
              <a:rPr lang="en-US" dirty="0" smtClean="0"/>
              <a:t>Replacement of infrastructure and other public improvements will coincide with the project.</a:t>
            </a:r>
          </a:p>
          <a:p>
            <a:pPr marL="0" indent="0">
              <a:buNone/>
            </a:pPr>
            <a:endParaRPr lang="en-US"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13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sp>
        <p:nvSpPr>
          <p:cNvPr id="3" name="Content Placeholder 2"/>
          <p:cNvSpPr>
            <a:spLocks noGrp="1"/>
          </p:cNvSpPr>
          <p:nvPr>
            <p:ph idx="1"/>
          </p:nvPr>
        </p:nvSpPr>
        <p:spPr/>
        <p:txBody>
          <a:bodyPr/>
          <a:lstStyle/>
          <a:p>
            <a:r>
              <a:rPr lang="en-US" sz="1800" dirty="0" smtClean="0"/>
              <a:t>Robbinsdale has been considered “fully developed” since the 1970s. Meaning any new development will result in the renovation or removal of the existing structure.</a:t>
            </a:r>
          </a:p>
          <a:p>
            <a:r>
              <a:rPr lang="en-US" sz="1800" dirty="0"/>
              <a:t>The owner or owners of a property get to decide how they use the land within the rules of zoning and city ordinances. The idea of zoning rules is to balance out the interests of the property owner, city and residents. The city's comprehensive plan lays out general land use rules that determine what types of developments can go where in the city. If the developer meets the conditions laid out in city ordinances, they will be able to build. The city can require the use of a property to conform to what is laid out within the comprehensive plan. In the case of the two proposed developments, both areas are zoned to allow mixed use development of the site proposed. </a:t>
            </a:r>
            <a:endParaRPr lang="en-US" sz="1800" dirty="0" smtClean="0"/>
          </a:p>
          <a:p>
            <a:r>
              <a:rPr lang="en-US" sz="1800" dirty="0"/>
              <a:t>The 60-day rule states that municipalities have 60 days to approve or deny a written zoning request or it is otherwise deemed approved. To learn more about the 60 day rule, click on this document from the League of Minnesota Cities.</a:t>
            </a:r>
            <a:endParaRPr lang="en-US" sz="1800" dirty="0" smtClean="0"/>
          </a:p>
          <a:p>
            <a:endParaRPr lang="en-US" dirty="0" smtClean="0"/>
          </a:p>
          <a:p>
            <a:endParaRPr lang="en-US" dirty="0" smtClean="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1461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194611"/>
      </p:ext>
    </p:extLst>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909</Words>
  <Application>Microsoft Office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2040 Comprehensive Plan Open House</vt:lpstr>
      <vt:lpstr>PowerPoint Presentation</vt:lpstr>
      <vt:lpstr>Components of the Comprehensive Plan</vt:lpstr>
      <vt:lpstr>  Robbinsdale is designated as an “Urban Center”.</vt:lpstr>
      <vt:lpstr>PowerPoint Presentation</vt:lpstr>
      <vt:lpstr>Forecasted Population, Households and Employment by the Metropolitan Council</vt:lpstr>
      <vt:lpstr>     The Comprehensive Plan is intended to identify policies that guide the future development of land.</vt:lpstr>
      <vt:lpstr>Current Timeline of Light Rail Arrival</vt:lpstr>
      <vt:lpstr>Development Process</vt:lpstr>
      <vt:lpstr>Development Architectural Design Guidelines</vt:lpstr>
      <vt:lpstr>Development Architectural Design Guidelines (cont.)</vt:lpstr>
      <vt:lpstr>Development Architectural Design Guidelines (cont.)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Olson</dc:creator>
  <cp:lastModifiedBy>A Olson</cp:lastModifiedBy>
  <cp:revision>39</cp:revision>
  <cp:lastPrinted>2017-04-11T20:18:11Z</cp:lastPrinted>
  <dcterms:created xsi:type="dcterms:W3CDTF">2017-04-10T19:44:52Z</dcterms:created>
  <dcterms:modified xsi:type="dcterms:W3CDTF">2017-11-16T22:16:43Z</dcterms:modified>
</cp:coreProperties>
</file>