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69" r:id="rId3"/>
    <p:sldId id="272" r:id="rId4"/>
    <p:sldId id="258" r:id="rId5"/>
    <p:sldId id="270" r:id="rId6"/>
    <p:sldId id="271" r:id="rId7"/>
    <p:sldId id="273" r:id="rId8"/>
    <p:sldId id="262" r:id="rId9"/>
    <p:sldId id="274" r:id="rId10"/>
    <p:sldId id="275"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94643" autoAdjust="0"/>
  </p:normalViewPr>
  <p:slideViewPr>
    <p:cSldViewPr>
      <p:cViewPr varScale="1">
        <p:scale>
          <a:sx n="112" d="100"/>
          <a:sy n="112" d="100"/>
        </p:scale>
        <p:origin x="-948" y="-78"/>
      </p:cViewPr>
      <p:guideLst>
        <p:guide orient="horz" pos="2160"/>
        <p:guide pos="2880"/>
      </p:guideLst>
    </p:cSldViewPr>
  </p:slideViewPr>
  <p:outlineViewPr>
    <p:cViewPr>
      <p:scale>
        <a:sx n="33" d="100"/>
        <a:sy n="33" d="100"/>
      </p:scale>
      <p:origin x="60" y="30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36F359B-8F63-4F90-B050-2B35FBEAB558}" type="datetimeFigureOut">
              <a:rPr lang="en-US" smtClean="0"/>
              <a:t>7/19/2017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8B4CBCF-A0FF-4119-A82F-0099E5568DF0}" type="slidenum">
              <a:rPr lang="en-US" smtClean="0"/>
              <a:t>‹#›</a:t>
            </a:fld>
            <a:endParaRPr lang="en-US"/>
          </a:p>
        </p:txBody>
      </p:sp>
    </p:spTree>
    <p:extLst>
      <p:ext uri="{BB962C8B-B14F-4D97-AF65-F5344CB8AC3E}">
        <p14:creationId xmlns:p14="http://schemas.microsoft.com/office/powerpoint/2010/main" val="3977577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7221D61-C358-4274-B33F-596A1B327FFB}" type="datetimeFigureOut">
              <a:rPr lang="en-US" smtClean="0"/>
              <a:t>7/19/2017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3773AD6-E326-45B5-B41B-F5C431D4A57A}" type="slidenum">
              <a:rPr lang="en-US" smtClean="0"/>
              <a:t>‹#›</a:t>
            </a:fld>
            <a:endParaRPr lang="en-US"/>
          </a:p>
        </p:txBody>
      </p:sp>
    </p:spTree>
    <p:extLst>
      <p:ext uri="{BB962C8B-B14F-4D97-AF65-F5344CB8AC3E}">
        <p14:creationId xmlns:p14="http://schemas.microsoft.com/office/powerpoint/2010/main" val="804280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372FD5-9660-4ABA-AB15-4C8085BC5ECE}"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2ED06-DADF-4BE2-B9CB-7410009C697E}" type="slidenum">
              <a:rPr lang="en-US" smtClean="0"/>
              <a:t>‹#›</a:t>
            </a:fld>
            <a:endParaRPr lang="en-US"/>
          </a:p>
        </p:txBody>
      </p:sp>
    </p:spTree>
    <p:extLst>
      <p:ext uri="{BB962C8B-B14F-4D97-AF65-F5344CB8AC3E}">
        <p14:creationId xmlns:p14="http://schemas.microsoft.com/office/powerpoint/2010/main" val="3761501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72FD5-9660-4ABA-AB15-4C8085BC5ECE}"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2ED06-DADF-4BE2-B9CB-7410009C697E}" type="slidenum">
              <a:rPr lang="en-US" smtClean="0"/>
              <a:t>‹#›</a:t>
            </a:fld>
            <a:endParaRPr lang="en-US"/>
          </a:p>
        </p:txBody>
      </p:sp>
    </p:spTree>
    <p:extLst>
      <p:ext uri="{BB962C8B-B14F-4D97-AF65-F5344CB8AC3E}">
        <p14:creationId xmlns:p14="http://schemas.microsoft.com/office/powerpoint/2010/main" val="2880237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72FD5-9660-4ABA-AB15-4C8085BC5ECE}"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2ED06-DADF-4BE2-B9CB-7410009C697E}" type="slidenum">
              <a:rPr lang="en-US" smtClean="0"/>
              <a:t>‹#›</a:t>
            </a:fld>
            <a:endParaRPr lang="en-US"/>
          </a:p>
        </p:txBody>
      </p:sp>
    </p:spTree>
    <p:extLst>
      <p:ext uri="{BB962C8B-B14F-4D97-AF65-F5344CB8AC3E}">
        <p14:creationId xmlns:p14="http://schemas.microsoft.com/office/powerpoint/2010/main" val="203447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72FD5-9660-4ABA-AB15-4C8085BC5ECE}"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2ED06-DADF-4BE2-B9CB-7410009C697E}" type="slidenum">
              <a:rPr lang="en-US" smtClean="0"/>
              <a:t>‹#›</a:t>
            </a:fld>
            <a:endParaRPr lang="en-US"/>
          </a:p>
        </p:txBody>
      </p:sp>
    </p:spTree>
    <p:extLst>
      <p:ext uri="{BB962C8B-B14F-4D97-AF65-F5344CB8AC3E}">
        <p14:creationId xmlns:p14="http://schemas.microsoft.com/office/powerpoint/2010/main" val="392001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372FD5-9660-4ABA-AB15-4C8085BC5ECE}"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2ED06-DADF-4BE2-B9CB-7410009C697E}" type="slidenum">
              <a:rPr lang="en-US" smtClean="0"/>
              <a:t>‹#›</a:t>
            </a:fld>
            <a:endParaRPr lang="en-US"/>
          </a:p>
        </p:txBody>
      </p:sp>
    </p:spTree>
    <p:extLst>
      <p:ext uri="{BB962C8B-B14F-4D97-AF65-F5344CB8AC3E}">
        <p14:creationId xmlns:p14="http://schemas.microsoft.com/office/powerpoint/2010/main" val="612544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372FD5-9660-4ABA-AB15-4C8085BC5ECE}" type="datetimeFigureOut">
              <a:rPr lang="en-US" smtClean="0"/>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2ED06-DADF-4BE2-B9CB-7410009C697E}" type="slidenum">
              <a:rPr lang="en-US" smtClean="0"/>
              <a:t>‹#›</a:t>
            </a:fld>
            <a:endParaRPr lang="en-US"/>
          </a:p>
        </p:txBody>
      </p:sp>
    </p:spTree>
    <p:extLst>
      <p:ext uri="{BB962C8B-B14F-4D97-AF65-F5344CB8AC3E}">
        <p14:creationId xmlns:p14="http://schemas.microsoft.com/office/powerpoint/2010/main" val="311002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372FD5-9660-4ABA-AB15-4C8085BC5ECE}" type="datetimeFigureOut">
              <a:rPr lang="en-US" smtClean="0"/>
              <a:t>7/19/2017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A2ED06-DADF-4BE2-B9CB-7410009C697E}" type="slidenum">
              <a:rPr lang="en-US" smtClean="0"/>
              <a:t>‹#›</a:t>
            </a:fld>
            <a:endParaRPr lang="en-US"/>
          </a:p>
        </p:txBody>
      </p:sp>
    </p:spTree>
    <p:extLst>
      <p:ext uri="{BB962C8B-B14F-4D97-AF65-F5344CB8AC3E}">
        <p14:creationId xmlns:p14="http://schemas.microsoft.com/office/powerpoint/2010/main" val="187124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372FD5-9660-4ABA-AB15-4C8085BC5ECE}" type="datetimeFigureOut">
              <a:rPr lang="en-US" smtClean="0"/>
              <a:t>7/19/2017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A2ED06-DADF-4BE2-B9CB-7410009C697E}" type="slidenum">
              <a:rPr lang="en-US" smtClean="0"/>
              <a:t>‹#›</a:t>
            </a:fld>
            <a:endParaRPr lang="en-US"/>
          </a:p>
        </p:txBody>
      </p:sp>
    </p:spTree>
    <p:extLst>
      <p:ext uri="{BB962C8B-B14F-4D97-AF65-F5344CB8AC3E}">
        <p14:creationId xmlns:p14="http://schemas.microsoft.com/office/powerpoint/2010/main" val="1883663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72FD5-9660-4ABA-AB15-4C8085BC5ECE}" type="datetimeFigureOut">
              <a:rPr lang="en-US" smtClean="0"/>
              <a:t>7/19/2017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A2ED06-DADF-4BE2-B9CB-7410009C697E}" type="slidenum">
              <a:rPr lang="en-US" smtClean="0"/>
              <a:t>‹#›</a:t>
            </a:fld>
            <a:endParaRPr lang="en-US"/>
          </a:p>
        </p:txBody>
      </p:sp>
    </p:spTree>
    <p:extLst>
      <p:ext uri="{BB962C8B-B14F-4D97-AF65-F5344CB8AC3E}">
        <p14:creationId xmlns:p14="http://schemas.microsoft.com/office/powerpoint/2010/main" val="1615248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372FD5-9660-4ABA-AB15-4C8085BC5ECE}" type="datetimeFigureOut">
              <a:rPr lang="en-US" smtClean="0"/>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2ED06-DADF-4BE2-B9CB-7410009C697E}" type="slidenum">
              <a:rPr lang="en-US" smtClean="0"/>
              <a:t>‹#›</a:t>
            </a:fld>
            <a:endParaRPr lang="en-US"/>
          </a:p>
        </p:txBody>
      </p:sp>
    </p:spTree>
    <p:extLst>
      <p:ext uri="{BB962C8B-B14F-4D97-AF65-F5344CB8AC3E}">
        <p14:creationId xmlns:p14="http://schemas.microsoft.com/office/powerpoint/2010/main" val="3396646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372FD5-9660-4ABA-AB15-4C8085BC5ECE}" type="datetimeFigureOut">
              <a:rPr lang="en-US" smtClean="0"/>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2ED06-DADF-4BE2-B9CB-7410009C697E}" type="slidenum">
              <a:rPr lang="en-US" smtClean="0"/>
              <a:t>‹#›</a:t>
            </a:fld>
            <a:endParaRPr lang="en-US"/>
          </a:p>
        </p:txBody>
      </p:sp>
    </p:spTree>
    <p:extLst>
      <p:ext uri="{BB962C8B-B14F-4D97-AF65-F5344CB8AC3E}">
        <p14:creationId xmlns:p14="http://schemas.microsoft.com/office/powerpoint/2010/main" val="50877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72FD5-9660-4ABA-AB15-4C8085BC5ECE}" type="datetimeFigureOut">
              <a:rPr lang="en-US" smtClean="0"/>
              <a:t>7/19/2017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A2ED06-DADF-4BE2-B9CB-7410009C697E}" type="slidenum">
              <a:rPr lang="en-US" smtClean="0"/>
              <a:t>‹#›</a:t>
            </a:fld>
            <a:endParaRPr lang="en-US"/>
          </a:p>
        </p:txBody>
      </p:sp>
    </p:spTree>
    <p:extLst>
      <p:ext uri="{BB962C8B-B14F-4D97-AF65-F5344CB8AC3E}">
        <p14:creationId xmlns:p14="http://schemas.microsoft.com/office/powerpoint/2010/main" val="1204495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2040 Comprehensive Plan Open House</a:t>
            </a:r>
            <a:endParaRPr lang="en-US" dirty="0"/>
          </a:p>
        </p:txBody>
      </p:sp>
      <p:sp>
        <p:nvSpPr>
          <p:cNvPr id="3" name="Subtitle 2"/>
          <p:cNvSpPr>
            <a:spLocks noGrp="1"/>
          </p:cNvSpPr>
          <p:nvPr>
            <p:ph type="subTitle" idx="1"/>
          </p:nvPr>
        </p:nvSpPr>
        <p:spPr/>
        <p:txBody>
          <a:bodyPr/>
          <a:lstStyle/>
          <a:p>
            <a:r>
              <a:rPr lang="en-US" dirty="0" smtClean="0"/>
              <a:t>City of Robbinsdale, Minnesota</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14617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848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274638"/>
            <a:ext cx="3429000" cy="5135562"/>
          </a:xfrm>
        </p:spPr>
        <p:txBody>
          <a:bodyPr>
            <a:normAutofit/>
          </a:bodyPr>
          <a:lstStyle/>
          <a:p>
            <a:r>
              <a:rPr lang="en-US" sz="3900" dirty="0" smtClean="0"/>
              <a:t>Potential Higher Density Housing Redevelopment Site Locations</a:t>
            </a:r>
            <a:endParaRPr lang="en-US" sz="39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19" y="211890"/>
            <a:ext cx="5018868" cy="6493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5033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1905000"/>
            <a:ext cx="6553200" cy="2862322"/>
          </a:xfrm>
          <a:prstGeom prst="rect">
            <a:avLst/>
          </a:prstGeom>
          <a:noFill/>
        </p:spPr>
        <p:txBody>
          <a:bodyPr wrap="square" rtlCol="0">
            <a:spAutoFit/>
          </a:bodyPr>
          <a:lstStyle/>
          <a:p>
            <a:r>
              <a:rPr lang="en-US" sz="6000" b="1" dirty="0" smtClean="0"/>
              <a:t>Where do you see Robbinsdale in the year 2040?</a:t>
            </a:r>
            <a:endParaRPr lang="en-US" sz="6000" b="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14617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003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574" y="274638"/>
            <a:ext cx="7388225" cy="1143000"/>
          </a:xfrm>
        </p:spPr>
        <p:txBody>
          <a:bodyPr>
            <a:normAutofit fontScale="90000"/>
          </a:bodyPr>
          <a:lstStyle/>
          <a:p>
            <a:r>
              <a:rPr lang="en-US" b="1" dirty="0" smtClean="0"/>
              <a:t>Components of the Comprehensive Plan</a:t>
            </a:r>
            <a:endParaRPr lang="en-US" b="1" dirty="0"/>
          </a:p>
        </p:txBody>
      </p:sp>
      <p:sp>
        <p:nvSpPr>
          <p:cNvPr id="3" name="Content Placeholder 2"/>
          <p:cNvSpPr>
            <a:spLocks noGrp="1"/>
          </p:cNvSpPr>
          <p:nvPr>
            <p:ph idx="1"/>
          </p:nvPr>
        </p:nvSpPr>
        <p:spPr/>
        <p:txBody>
          <a:bodyPr>
            <a:normAutofit lnSpcReduction="10000"/>
          </a:bodyPr>
          <a:lstStyle/>
          <a:p>
            <a:r>
              <a:rPr lang="en-US" dirty="0" smtClean="0"/>
              <a:t>Land Use</a:t>
            </a:r>
          </a:p>
          <a:p>
            <a:r>
              <a:rPr lang="en-US" dirty="0" smtClean="0"/>
              <a:t>Parks, Recreation, Trail and Open Space</a:t>
            </a:r>
          </a:p>
          <a:p>
            <a:r>
              <a:rPr lang="en-US" dirty="0" smtClean="0"/>
              <a:t>Housing</a:t>
            </a:r>
          </a:p>
          <a:p>
            <a:r>
              <a:rPr lang="en-US" dirty="0" smtClean="0"/>
              <a:t>Economic Competitiveness</a:t>
            </a:r>
          </a:p>
          <a:p>
            <a:r>
              <a:rPr lang="en-US" dirty="0" smtClean="0"/>
              <a:t>Transportation</a:t>
            </a:r>
          </a:p>
          <a:p>
            <a:r>
              <a:rPr lang="en-US" dirty="0" smtClean="0"/>
              <a:t>Resilience</a:t>
            </a:r>
          </a:p>
          <a:p>
            <a:r>
              <a:rPr lang="en-US" dirty="0" smtClean="0"/>
              <a:t>Water Resources and other infrastructure</a:t>
            </a:r>
          </a:p>
          <a:p>
            <a:r>
              <a:rPr lang="en-US" dirty="0" smtClean="0"/>
              <a:t>Implementation</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14617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396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Robbinsdale is designated as an “Urban Center”.</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4293" y="273050"/>
            <a:ext cx="4413264" cy="5853113"/>
          </a:xfrm>
        </p:spPr>
      </p:pic>
      <p:sp>
        <p:nvSpPr>
          <p:cNvPr id="4" name="Text Placeholder 3"/>
          <p:cNvSpPr>
            <a:spLocks noGrp="1"/>
          </p:cNvSpPr>
          <p:nvPr>
            <p:ph type="body" sz="half" idx="2"/>
          </p:nvPr>
        </p:nvSpPr>
        <p:spPr/>
        <p:txBody>
          <a:bodyPr/>
          <a:lstStyle/>
          <a:p>
            <a:r>
              <a:rPr lang="en-US" dirty="0"/>
              <a:t>Robbinsdale’s location relative to the metro area has caused the Metropolitan Council to designate it as an “Urban Center.”  This designation carries expectations for overall densities relative to the forecasts.</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52399"/>
            <a:ext cx="114617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6443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838" y="0"/>
            <a:ext cx="5169961" cy="6873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14617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957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486" y="274638"/>
            <a:ext cx="7961313" cy="1143000"/>
          </a:xfrm>
        </p:spPr>
        <p:txBody>
          <a:bodyPr>
            <a:normAutofit/>
          </a:bodyPr>
          <a:lstStyle/>
          <a:p>
            <a:r>
              <a:rPr lang="en-US" sz="3200" dirty="0" smtClean="0"/>
              <a:t>Forecasted Population, Households and Employment by the Metropolitan Council</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2722723"/>
              </p:ext>
            </p:extLst>
          </p:nvPr>
        </p:nvGraphicFramePr>
        <p:xfrm>
          <a:off x="1676400" y="1676400"/>
          <a:ext cx="5623560" cy="914400"/>
        </p:xfrm>
        <a:graphic>
          <a:graphicData uri="http://schemas.openxmlformats.org/drawingml/2006/table">
            <a:tbl>
              <a:tblPr firstRow="1" firstCol="1" bandRow="1"/>
              <a:tblGrid>
                <a:gridCol w="1405890"/>
                <a:gridCol w="1405890"/>
                <a:gridCol w="1405890"/>
                <a:gridCol w="1405890"/>
              </a:tblGrid>
              <a:tr h="0">
                <a:tc>
                  <a:txBody>
                    <a:bodyPr/>
                    <a:lstStyle/>
                    <a:p>
                      <a:pPr marL="0" marR="0" algn="ctr">
                        <a:spcBef>
                          <a:spcPts val="0"/>
                        </a:spcBef>
                        <a:spcAft>
                          <a:spcPts val="0"/>
                        </a:spcAft>
                      </a:pPr>
                      <a:r>
                        <a:rPr lang="en-US" sz="1200" b="1" dirty="0">
                          <a:effectLst/>
                          <a:latin typeface="Times New Roman"/>
                          <a:ea typeface="Calibri"/>
                        </a:rPr>
                        <a:t>Forecast Year</a:t>
                      </a:r>
                      <a:endParaRPr lang="en-US" sz="12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effectLst/>
                          <a:latin typeface="Times New Roman"/>
                          <a:ea typeface="Calibri"/>
                        </a:rPr>
                        <a:t>Population</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Times New Roman"/>
                          <a:ea typeface="Calibri"/>
                        </a:rPr>
                        <a:t>Households</a:t>
                      </a:r>
                      <a:endParaRPr lang="en-US" sz="12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effectLst/>
                          <a:latin typeface="Times New Roman"/>
                          <a:ea typeface="Calibri"/>
                        </a:rPr>
                        <a:t>Employment</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a:effectLst/>
                          <a:latin typeface="Times New Roman"/>
                          <a:ea typeface="Calibri"/>
                        </a:rPr>
                        <a:t>2010 (Census)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13,953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6,032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6,858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a:effectLst/>
                          <a:latin typeface="Times New Roman"/>
                          <a:ea typeface="Calibri"/>
                        </a:rPr>
                        <a:t>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14,750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6,300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7,000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a:effectLst/>
                          <a:latin typeface="Times New Roman"/>
                          <a:ea typeface="Calibri"/>
                        </a:rPr>
                        <a:t>2030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15,100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6,600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7,100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a:effectLst/>
                          <a:latin typeface="Times New Roman"/>
                          <a:ea typeface="Calibri"/>
                        </a:rPr>
                        <a:t>2040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15,300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6,800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Calibri"/>
                        </a:rPr>
                        <a:t>7,200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83320057"/>
              </p:ext>
            </p:extLst>
          </p:nvPr>
        </p:nvGraphicFramePr>
        <p:xfrm>
          <a:off x="1676400" y="2743200"/>
          <a:ext cx="5623560" cy="1463040"/>
        </p:xfrm>
        <a:graphic>
          <a:graphicData uri="http://schemas.openxmlformats.org/drawingml/2006/table">
            <a:tbl>
              <a:tblPr firstRow="1" firstCol="1" bandRow="1"/>
              <a:tblGrid>
                <a:gridCol w="1405890"/>
                <a:gridCol w="1405890"/>
                <a:gridCol w="1405890"/>
                <a:gridCol w="1405890"/>
              </a:tblGrid>
              <a:tr h="0">
                <a:tc>
                  <a:txBody>
                    <a:bodyPr/>
                    <a:lstStyle/>
                    <a:p>
                      <a:pPr marL="0" marR="0" algn="ctr">
                        <a:spcBef>
                          <a:spcPts val="0"/>
                        </a:spcBef>
                        <a:spcAft>
                          <a:spcPts val="0"/>
                        </a:spcAft>
                      </a:pPr>
                      <a:r>
                        <a:rPr lang="en-US" sz="1200" b="1" dirty="0">
                          <a:effectLst/>
                          <a:latin typeface="Times New Roman"/>
                          <a:ea typeface="Calibri"/>
                        </a:rPr>
                        <a:t>Forecast Year &amp; Projected Growth</a:t>
                      </a:r>
                      <a:endParaRPr lang="en-US" sz="12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Times New Roman"/>
                          <a:ea typeface="Calibri"/>
                        </a:rPr>
                        <a:t>Population</a:t>
                      </a:r>
                      <a:endParaRPr lang="en-US" sz="12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Times New Roman"/>
                          <a:ea typeface="Calibri"/>
                        </a:rPr>
                        <a:t>Households</a:t>
                      </a:r>
                      <a:endParaRPr lang="en-US" sz="12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effectLst/>
                          <a:latin typeface="Times New Roman"/>
                          <a:ea typeface="Calibri"/>
                        </a:rPr>
                        <a:t>Employment</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a:effectLst/>
                          <a:latin typeface="Times New Roman"/>
                          <a:ea typeface="Calibri"/>
                        </a:rPr>
                        <a:t>2010 (Census)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13,953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6,032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Calibri"/>
                        </a:rPr>
                        <a:t>6,858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a:effectLst/>
                          <a:latin typeface="Times New Roman"/>
                          <a:ea typeface="Calibri"/>
                        </a:rPr>
                        <a:t>April 1, 2015</a:t>
                      </a:r>
                    </a:p>
                    <a:p>
                      <a:pPr marL="0" marR="0" algn="ctr">
                        <a:spcBef>
                          <a:spcPts val="0"/>
                        </a:spcBef>
                        <a:spcAft>
                          <a:spcPts val="0"/>
                        </a:spcAft>
                      </a:pPr>
                      <a:r>
                        <a:rPr lang="en-US" sz="1200">
                          <a:effectLst/>
                          <a:latin typeface="Times New Roman"/>
                          <a:ea typeface="Calibri"/>
                        </a:rPr>
                        <a:t>(Met Council 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14,757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6,209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a:effectLst/>
                          <a:latin typeface="Times New Roman"/>
                          <a:ea typeface="Calibri"/>
                        </a:rPr>
                        <a:t>2020 (2017-2020)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14,750      </a:t>
                      </a:r>
                      <a:r>
                        <a:rPr lang="en-US" sz="1200" b="1">
                          <a:effectLst/>
                          <a:latin typeface="Times New Roman"/>
                          <a:ea typeface="Calibri"/>
                        </a:rPr>
                        <a:t>-7*</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6,300       </a:t>
                      </a:r>
                      <a:r>
                        <a:rPr lang="en-US" sz="1200" b="1">
                          <a:effectLst/>
                          <a:latin typeface="Times New Roman"/>
                          <a:ea typeface="Calibri"/>
                        </a:rPr>
                        <a:t>+90</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7,000      </a:t>
                      </a:r>
                      <a:r>
                        <a:rPr lang="en-US" sz="1200" b="1">
                          <a:effectLst/>
                          <a:latin typeface="Times New Roman"/>
                          <a:ea typeface="Calibri"/>
                        </a:rPr>
                        <a:t>+142</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a:effectLst/>
                          <a:latin typeface="Times New Roman"/>
                          <a:ea typeface="Calibri"/>
                        </a:rPr>
                        <a:t>2030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15,100    </a:t>
                      </a:r>
                      <a:r>
                        <a:rPr lang="en-US" sz="1200" b="1">
                          <a:effectLst/>
                          <a:latin typeface="Times New Roman"/>
                          <a:ea typeface="Calibri"/>
                        </a:rPr>
                        <a:t>+350</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6,600      </a:t>
                      </a:r>
                      <a:r>
                        <a:rPr lang="en-US" sz="1200" b="1">
                          <a:effectLst/>
                          <a:latin typeface="Times New Roman"/>
                          <a:ea typeface="Calibri"/>
                        </a:rPr>
                        <a:t>+300</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7,100      </a:t>
                      </a:r>
                      <a:r>
                        <a:rPr lang="en-US" sz="1200" b="1">
                          <a:effectLst/>
                          <a:latin typeface="Times New Roman"/>
                          <a:ea typeface="Calibri"/>
                        </a:rPr>
                        <a:t>+100</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a:effectLst/>
                          <a:latin typeface="Times New Roman"/>
                          <a:ea typeface="Calibri"/>
                        </a:rPr>
                        <a:t>2040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15,300    </a:t>
                      </a:r>
                      <a:r>
                        <a:rPr lang="en-US" sz="1200" b="1">
                          <a:effectLst/>
                          <a:latin typeface="Times New Roman"/>
                          <a:ea typeface="Calibri"/>
                        </a:rPr>
                        <a:t>+200</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Calibri"/>
                        </a:rPr>
                        <a:t>6,800     </a:t>
                      </a:r>
                      <a:r>
                        <a:rPr lang="en-US" sz="1200" b="1">
                          <a:effectLst/>
                          <a:latin typeface="Times New Roman"/>
                          <a:ea typeface="Calibri"/>
                        </a:rPr>
                        <a:t> +200</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Calibri"/>
                        </a:rPr>
                        <a:t>7,200     </a:t>
                      </a:r>
                      <a:r>
                        <a:rPr lang="en-US" sz="1200" b="1" dirty="0">
                          <a:effectLst/>
                          <a:latin typeface="Times New Roman"/>
                          <a:ea typeface="Calibri"/>
                        </a:rPr>
                        <a:t> +100</a:t>
                      </a:r>
                      <a:endParaRPr lang="en-US" sz="12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12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14617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2616498128"/>
              </p:ext>
            </p:extLst>
          </p:nvPr>
        </p:nvGraphicFramePr>
        <p:xfrm>
          <a:off x="1524000" y="4800600"/>
          <a:ext cx="6080760" cy="914400"/>
        </p:xfrm>
        <a:graphic>
          <a:graphicData uri="http://schemas.openxmlformats.org/drawingml/2006/table">
            <a:tbl>
              <a:tblPr firstRow="1" firstCol="1" bandRow="1"/>
              <a:tblGrid>
                <a:gridCol w="3897630"/>
                <a:gridCol w="2183130"/>
              </a:tblGrid>
              <a:tr h="213360">
                <a:tc>
                  <a:txBody>
                    <a:bodyPr/>
                    <a:lstStyle/>
                    <a:p>
                      <a:pPr marL="0" marR="0">
                        <a:spcBef>
                          <a:spcPts val="0"/>
                        </a:spcBef>
                        <a:spcAft>
                          <a:spcPts val="0"/>
                        </a:spcAft>
                      </a:pPr>
                      <a:r>
                        <a:rPr lang="en-US" sz="1200" dirty="0">
                          <a:effectLst/>
                          <a:latin typeface="Times New Roman"/>
                          <a:ea typeface="Calibri"/>
                        </a:rPr>
                        <a:t>Minimum community wide densities established in </a:t>
                      </a:r>
                      <a:r>
                        <a:rPr lang="en-US" sz="1200" i="1" dirty="0">
                          <a:effectLst/>
                          <a:latin typeface="Times New Roman"/>
                          <a:ea typeface="Calibri"/>
                        </a:rPr>
                        <a:t>Thrive MSP 2040</a:t>
                      </a:r>
                      <a:endParaRPr lang="en-US" sz="12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effectLst/>
                          <a:latin typeface="Times New Roman"/>
                          <a:ea typeface="Calibri"/>
                        </a:rPr>
                        <a:t>20 units per acre</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200" dirty="0">
                          <a:effectLst/>
                          <a:latin typeface="Times New Roman"/>
                          <a:ea typeface="Calibri"/>
                        </a:rPr>
                        <a:t>Density expectations for fixed or dedicated rights-of-way </a:t>
                      </a:r>
                      <a:r>
                        <a:rPr lang="en-US" sz="1200" dirty="0" err="1">
                          <a:effectLst/>
                          <a:latin typeface="Times New Roman"/>
                          <a:ea typeface="Calibri"/>
                        </a:rPr>
                        <a:t>transitway</a:t>
                      </a:r>
                      <a:r>
                        <a:rPr lang="en-US" sz="1200" dirty="0">
                          <a:effectLst/>
                          <a:latin typeface="Times New Roman"/>
                          <a:ea typeface="Calibri"/>
                        </a:rPr>
                        <a:t> station area (area within 10-minute walk or ½ mile area)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Times New Roman"/>
                          <a:ea typeface="Calibri"/>
                        </a:rPr>
                        <a:t>Minimum 50 units per acre</a:t>
                      </a:r>
                      <a:endParaRPr lang="en-US" sz="1200" dirty="0">
                        <a:effectLst/>
                        <a:latin typeface="Times New Roman"/>
                        <a:ea typeface="Calibri"/>
                      </a:endParaRPr>
                    </a:p>
                    <a:p>
                      <a:pPr marL="0" marR="0" algn="ctr">
                        <a:spcBef>
                          <a:spcPts val="0"/>
                        </a:spcBef>
                        <a:spcAft>
                          <a:spcPts val="0"/>
                        </a:spcAft>
                      </a:pPr>
                      <a:r>
                        <a:rPr lang="en-US" sz="1200" b="1" dirty="0">
                          <a:effectLst/>
                          <a:latin typeface="Times New Roman"/>
                          <a:ea typeface="Calibri"/>
                        </a:rPr>
                        <a:t>Target: 75-150+ units per acre</a:t>
                      </a:r>
                      <a:endParaRPr lang="en-US" sz="12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2057400" y="4267200"/>
            <a:ext cx="2133600" cy="307777"/>
          </a:xfrm>
          <a:prstGeom prst="rect">
            <a:avLst/>
          </a:prstGeom>
          <a:noFill/>
        </p:spPr>
        <p:txBody>
          <a:bodyPr wrap="square" rtlCol="0">
            <a:spAutoFit/>
          </a:bodyPr>
          <a:lstStyle/>
          <a:p>
            <a:r>
              <a:rPr lang="en-US" sz="1400" dirty="0" smtClean="0"/>
              <a:t>* </a:t>
            </a:r>
            <a:r>
              <a:rPr lang="en-US" sz="1400" i="1" dirty="0" smtClean="0"/>
              <a:t>Estimates only</a:t>
            </a:r>
            <a:endParaRPr lang="en-US" sz="1400" i="1" dirty="0"/>
          </a:p>
        </p:txBody>
      </p:sp>
    </p:spTree>
    <p:extLst>
      <p:ext uri="{BB962C8B-B14F-4D97-AF65-F5344CB8AC3E}">
        <p14:creationId xmlns:p14="http://schemas.microsoft.com/office/powerpoint/2010/main" val="1004199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5486" y="274638"/>
            <a:ext cx="7961313" cy="1143000"/>
          </a:xfrm>
        </p:spPr>
        <p:txBody>
          <a:bodyPr>
            <a:normAutofit/>
          </a:bodyPr>
          <a:lstStyle/>
          <a:p>
            <a:r>
              <a:rPr lang="en-US" sz="2800" b="1" dirty="0" smtClean="0"/>
              <a:t>     The </a:t>
            </a:r>
            <a:r>
              <a:rPr lang="en-US" sz="2800" b="1" dirty="0"/>
              <a:t>Comprehensive Plan is intended to identify policies that guide the future development of land.</a:t>
            </a:r>
          </a:p>
        </p:txBody>
      </p:sp>
      <p:sp>
        <p:nvSpPr>
          <p:cNvPr id="4" name="Content Placeholder 3"/>
          <p:cNvSpPr>
            <a:spLocks noGrp="1"/>
          </p:cNvSpPr>
          <p:nvPr>
            <p:ph idx="1"/>
          </p:nvPr>
        </p:nvSpPr>
        <p:spPr/>
        <p:txBody>
          <a:bodyPr/>
          <a:lstStyle/>
          <a:p>
            <a:r>
              <a:rPr lang="en-US" sz="1800" dirty="0"/>
              <a:t>The following sites are being presented as possible locations for redevelopment.</a:t>
            </a:r>
          </a:p>
          <a:p>
            <a:r>
              <a:rPr lang="en-US" sz="1800" dirty="0"/>
              <a:t>No development related applications have been received and the affected property owners have ultimate discretion whether to sell their property for development, or to become a partner in a development. </a:t>
            </a:r>
            <a:endParaRPr lang="en-US" sz="1800" dirty="0" smtClean="0"/>
          </a:p>
          <a:p>
            <a:r>
              <a:rPr lang="en-US" sz="1800" dirty="0"/>
              <a:t>In most cases, the examples are made up of multiple properties with multiple property owners that may be a challenge for anyone trying to assemble a site for a development project</a:t>
            </a:r>
            <a:r>
              <a:rPr lang="en-US" sz="1800" dirty="0" smtClean="0"/>
              <a:t>.</a:t>
            </a:r>
            <a:endParaRPr lang="en-US" sz="1800" dirty="0"/>
          </a:p>
          <a:p>
            <a:r>
              <a:rPr lang="en-US" sz="1800" dirty="0"/>
              <a:t>With the regional growth projections in mind, the challenge is to imagine properties that may redevelop and accommodate the increase of population, households (and employment) that are identified for Robbinsdale by the Metropolitan Council. </a:t>
            </a:r>
          </a:p>
          <a:p>
            <a:endParaRPr lang="en-US" sz="1800" dirty="0"/>
          </a:p>
          <a:p>
            <a:endParaRPr lang="en-US" sz="1800" dirty="0"/>
          </a:p>
          <a:p>
            <a:endParaRPr lang="en-US" dirty="0"/>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14617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8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Opportunity Sites within Robbinsdale</a:t>
            </a:r>
            <a:endParaRPr lang="en-US" dirty="0"/>
          </a:p>
        </p:txBody>
      </p:sp>
      <p:sp>
        <p:nvSpPr>
          <p:cNvPr id="4" name="Text Placeholder 3"/>
          <p:cNvSpPr>
            <a:spLocks noGrp="1"/>
          </p:cNvSpPr>
          <p:nvPr>
            <p:ph type="body" sz="half" idx="2"/>
          </p:nvPr>
        </p:nvSpPr>
        <p:spPr/>
        <p:txBody>
          <a:bodyPr>
            <a:normAutofit/>
          </a:bodyPr>
          <a:lstStyle/>
          <a:p>
            <a:r>
              <a:rPr lang="en-US" sz="1600" dirty="0" smtClean="0"/>
              <a:t>Opportunity Site Criteria</a:t>
            </a:r>
          </a:p>
          <a:p>
            <a:pPr marL="285750" indent="-285750">
              <a:buFont typeface="Arial" panose="020B0604020202020204" pitchFamily="34" charset="0"/>
              <a:buChar char="•"/>
            </a:pPr>
            <a:r>
              <a:rPr lang="en-US" sz="1600" dirty="0" smtClean="0"/>
              <a:t>Proximity and walkability to the proposed LRT station.</a:t>
            </a:r>
          </a:p>
          <a:p>
            <a:pPr marL="285750" indent="-285750">
              <a:buFont typeface="Arial" panose="020B0604020202020204" pitchFamily="34" charset="0"/>
              <a:buChar char="•"/>
            </a:pPr>
            <a:r>
              <a:rPr lang="en-US" sz="1600" dirty="0" smtClean="0"/>
              <a:t>Existing land </a:t>
            </a:r>
            <a:r>
              <a:rPr lang="en-US" sz="1600" dirty="0"/>
              <a:t>u</a:t>
            </a:r>
            <a:r>
              <a:rPr lang="en-US" sz="1600" dirty="0" smtClean="0"/>
              <a:t>se</a:t>
            </a:r>
          </a:p>
          <a:p>
            <a:pPr marL="285750" indent="-285750">
              <a:buFont typeface="Arial" panose="020B0604020202020204" pitchFamily="34" charset="0"/>
              <a:buChar char="•"/>
            </a:pPr>
            <a:r>
              <a:rPr lang="en-US" sz="1600" dirty="0" smtClean="0"/>
              <a:t>Underestimated property (parking lots, storage facilities, etc.) </a:t>
            </a:r>
          </a:p>
          <a:p>
            <a:pPr marL="285750" indent="-285750">
              <a:buFont typeface="Arial" panose="020B0604020202020204" pitchFamily="34" charset="0"/>
              <a:buChar char="•"/>
            </a:pPr>
            <a:r>
              <a:rPr lang="en-US" sz="1600" dirty="0" smtClean="0"/>
              <a:t>Market rates and trends.</a:t>
            </a:r>
          </a:p>
          <a:p>
            <a:pPr marL="285750" indent="-285750">
              <a:buFont typeface="Arial" panose="020B0604020202020204" pitchFamily="34" charset="0"/>
              <a:buChar char="•"/>
            </a:pPr>
            <a:r>
              <a:rPr lang="en-US" sz="1600" dirty="0" smtClean="0"/>
              <a:t>Suitability for transit oriented uses such as mixed-use and multi-family residential.</a:t>
            </a:r>
            <a:endParaRPr lang="en-US" sz="1600"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5199" y="228600"/>
            <a:ext cx="5296809"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14617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2853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3048000" cy="5364162"/>
          </a:xfrm>
        </p:spPr>
        <p:txBody>
          <a:bodyPr>
            <a:normAutofit/>
          </a:bodyPr>
          <a:lstStyle/>
          <a:p>
            <a:r>
              <a:rPr lang="en-US" smtClean="0"/>
              <a:t>Robbinsdale </a:t>
            </a:r>
            <a:r>
              <a:rPr lang="en-US" dirty="0" smtClean="0"/>
              <a:t>Gross Solar Potential</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5205"/>
            <a:ext cx="5410200" cy="6709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5272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409</Words>
  <Application>Microsoft Office PowerPoint</Application>
  <PresentationFormat>On-screen Show (4:3)</PresentationFormat>
  <Paragraphs>81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2040 Comprehensive Plan Open House</vt:lpstr>
      <vt:lpstr>PowerPoint Presentation</vt:lpstr>
      <vt:lpstr>Components of the Comprehensive Plan</vt:lpstr>
      <vt:lpstr>  Robbinsdale is designated as an “Urban Center”.</vt:lpstr>
      <vt:lpstr>PowerPoint Presentation</vt:lpstr>
      <vt:lpstr>Forecasted Population, Households and Employment by the Metropolitan Council</vt:lpstr>
      <vt:lpstr>     The Comprehensive Plan is intended to identify policies that guide the future development of land.</vt:lpstr>
      <vt:lpstr>  Opportunity Sites within Robbinsdale</vt:lpstr>
      <vt:lpstr>Robbinsdale Gross Solar Potential</vt:lpstr>
      <vt:lpstr>Potential Higher Density Housing Redevelopment Site Locations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Olson</dc:creator>
  <cp:lastModifiedBy>A Olson</cp:lastModifiedBy>
  <cp:revision>33</cp:revision>
  <cp:lastPrinted>2017-04-11T20:18:11Z</cp:lastPrinted>
  <dcterms:created xsi:type="dcterms:W3CDTF">2017-04-10T19:44:52Z</dcterms:created>
  <dcterms:modified xsi:type="dcterms:W3CDTF">2017-07-19T19:23:54Z</dcterms:modified>
</cp:coreProperties>
</file>