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72" r:id="rId4"/>
    <p:sldId id="258" r:id="rId5"/>
    <p:sldId id="270" r:id="rId6"/>
    <p:sldId id="271" r:id="rId7"/>
    <p:sldId id="273" r:id="rId8"/>
    <p:sldId id="262" r:id="rId9"/>
    <p:sldId id="263" r:id="rId10"/>
    <p:sldId id="264" r:id="rId11"/>
    <p:sldId id="265" r:id="rId12"/>
    <p:sldId id="266" r:id="rId13"/>
    <p:sldId id="267" r:id="rId14"/>
    <p:sldId id="26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43" autoAdjust="0"/>
  </p:normalViewPr>
  <p:slideViewPr>
    <p:cSldViewPr>
      <p:cViewPr varScale="1">
        <p:scale>
          <a:sx n="69" d="100"/>
          <a:sy n="69" d="100"/>
        </p:scale>
        <p:origin x="-1104" y="-108"/>
      </p:cViewPr>
      <p:guideLst>
        <p:guide orient="horz" pos="2160"/>
        <p:guide pos="2880"/>
      </p:guideLst>
    </p:cSldViewPr>
  </p:slideViewPr>
  <p:outlineViewPr>
    <p:cViewPr>
      <p:scale>
        <a:sx n="33" d="100"/>
        <a:sy n="33" d="100"/>
      </p:scale>
      <p:origin x="60" y="3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6F359B-8F63-4F90-B050-2B35FBEAB558}" type="datetimeFigureOut">
              <a:rPr lang="en-US" smtClean="0"/>
              <a:t>4/13/2017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B4CBCF-A0FF-4119-A82F-0099E5568DF0}" type="slidenum">
              <a:rPr lang="en-US" smtClean="0"/>
              <a:t>‹#›</a:t>
            </a:fld>
            <a:endParaRPr lang="en-US"/>
          </a:p>
        </p:txBody>
      </p:sp>
    </p:spTree>
    <p:extLst>
      <p:ext uri="{BB962C8B-B14F-4D97-AF65-F5344CB8AC3E}">
        <p14:creationId xmlns:p14="http://schemas.microsoft.com/office/powerpoint/2010/main" val="3977577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7221D61-C358-4274-B33F-596A1B327FFB}" type="datetimeFigureOut">
              <a:rPr lang="en-US" smtClean="0"/>
              <a:t>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773AD6-E326-45B5-B41B-F5C431D4A57A}" type="slidenum">
              <a:rPr lang="en-US" smtClean="0"/>
              <a:t>‹#›</a:t>
            </a:fld>
            <a:endParaRPr lang="en-US"/>
          </a:p>
        </p:txBody>
      </p:sp>
    </p:spTree>
    <p:extLst>
      <p:ext uri="{BB962C8B-B14F-4D97-AF65-F5344CB8AC3E}">
        <p14:creationId xmlns:p14="http://schemas.microsoft.com/office/powerpoint/2010/main" val="80428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76150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288023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203447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9200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72FD5-9660-4ABA-AB15-4C8085BC5EC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61254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72FD5-9660-4ABA-AB15-4C8085BC5EC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1100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72FD5-9660-4ABA-AB15-4C8085BC5ECE}"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87124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72FD5-9660-4ABA-AB15-4C8085BC5ECE}"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88366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72FD5-9660-4ABA-AB15-4C8085BC5ECE}"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61524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72FD5-9660-4ABA-AB15-4C8085BC5EC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39664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72FD5-9660-4ABA-AB15-4C8085BC5EC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508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2FD5-9660-4ABA-AB15-4C8085BC5ECE}" type="datetimeFigureOut">
              <a:rPr lang="en-US" smtClean="0"/>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ED06-DADF-4BE2-B9CB-7410009C697E}" type="slidenum">
              <a:rPr lang="en-US" smtClean="0"/>
              <a:t>‹#›</a:t>
            </a:fld>
            <a:endParaRPr lang="en-US"/>
          </a:p>
        </p:txBody>
      </p:sp>
    </p:spTree>
    <p:extLst>
      <p:ext uri="{BB962C8B-B14F-4D97-AF65-F5344CB8AC3E}">
        <p14:creationId xmlns:p14="http://schemas.microsoft.com/office/powerpoint/2010/main" val="1204495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2040 Comprehensive Plan Open House</a:t>
            </a:r>
            <a:endParaRPr lang="en-US" dirty="0"/>
          </a:p>
        </p:txBody>
      </p:sp>
      <p:sp>
        <p:nvSpPr>
          <p:cNvPr id="3" name="Subtitle 2"/>
          <p:cNvSpPr>
            <a:spLocks noGrp="1"/>
          </p:cNvSpPr>
          <p:nvPr>
            <p:ph type="subTitle" idx="1"/>
          </p:nvPr>
        </p:nvSpPr>
        <p:spPr/>
        <p:txBody>
          <a:bodyPr/>
          <a:lstStyle/>
          <a:p>
            <a:r>
              <a:rPr lang="en-US" dirty="0" smtClean="0"/>
              <a:t>City of Robbinsdale, Minnesota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84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Lakeland Avenue area north of Citizens Independent Bank</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If </a:t>
            </a:r>
            <a:r>
              <a:rPr lang="en-US" dirty="0"/>
              <a:t>6 properties north of Citizen’s Bank were assembled into a 1.87 acre site, as many as </a:t>
            </a:r>
            <a:r>
              <a:rPr lang="en-US" b="1" dirty="0"/>
              <a:t>90 to 100 multiple family dwelling units</a:t>
            </a:r>
            <a:r>
              <a:rPr lang="en-US" dirty="0"/>
              <a:t> could be created, again, following the example of Broadway Court.   As above, useable open space standards would require about 2/3 of an acre. </a:t>
            </a:r>
            <a:endParaRPr lang="en-US" dirty="0" smtClean="0"/>
          </a:p>
          <a:p>
            <a:pPr marL="285750" indent="-285750">
              <a:buFont typeface="Arial" panose="020B0604020202020204" pitchFamily="34" charset="0"/>
              <a:buChar char="•"/>
            </a:pPr>
            <a:r>
              <a:rPr lang="en-US" dirty="0" smtClean="0"/>
              <a:t>Acquiring </a:t>
            </a:r>
            <a:r>
              <a:rPr lang="en-US" dirty="0"/>
              <a:t>6 additional sites along the Lakeland Ave. N. frontage road could create as much as 4 acres, allowing for as many as </a:t>
            </a:r>
            <a:r>
              <a:rPr lang="en-US" b="1" dirty="0"/>
              <a:t>200 multiple family dwelling units</a:t>
            </a:r>
            <a:r>
              <a:rPr lang="en-US" dirty="0"/>
              <a:t>. The single-family homes on Lakeland Ave. N. are zoned B-2, Limited business suggesting that they could become </a:t>
            </a:r>
            <a:r>
              <a:rPr lang="en-US" dirty="0" smtClean="0"/>
              <a:t>businesses.</a:t>
            </a:r>
          </a:p>
          <a:p>
            <a:pPr marL="285750" indent="-285750">
              <a:buFont typeface="Arial" panose="020B0604020202020204" pitchFamily="34" charset="0"/>
              <a:buChar char="•"/>
            </a:pPr>
            <a:r>
              <a:rPr lang="en-US" b="1" dirty="0" smtClean="0"/>
              <a:t>Redevelopment </a:t>
            </a:r>
            <a:r>
              <a:rPr lang="en-US" b="1" dirty="0"/>
              <a:t>may be expected to occur in the next </a:t>
            </a:r>
            <a:r>
              <a:rPr lang="en-US" b="1" dirty="0" smtClean="0"/>
              <a:t>2-10 </a:t>
            </a:r>
            <a:r>
              <a:rPr lang="en-US" b="1" dirty="0"/>
              <a:t>years</a:t>
            </a:r>
            <a:endParaRPr lang="en-US" dirty="0"/>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7762" y="446881"/>
            <a:ext cx="4886325"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31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“Sawhorse” site within the ½ mile of the proposed LRT station</a:t>
            </a:r>
            <a:endParaRPr lang="en-US" dirty="0"/>
          </a:p>
        </p:txBody>
      </p:sp>
      <p:sp>
        <p:nvSpPr>
          <p:cNvPr id="4" name="Text Placeholder 3"/>
          <p:cNvSpPr>
            <a:spLocks noGrp="1"/>
          </p:cNvSpPr>
          <p:nvPr>
            <p:ph type="body" sz="half" idx="2"/>
          </p:nvPr>
        </p:nvSpPr>
        <p:spPr>
          <a:xfrm>
            <a:off x="457200" y="1676400"/>
            <a:ext cx="3008313" cy="4449763"/>
          </a:xfrm>
        </p:spPr>
        <p:txBody>
          <a:bodyPr>
            <a:normAutofit lnSpcReduction="10000"/>
          </a:bodyPr>
          <a:lstStyle/>
          <a:p>
            <a:pPr marL="285750" indent="-285750">
              <a:buFont typeface="Arial" panose="020B0604020202020204" pitchFamily="34" charset="0"/>
              <a:buChar char="•"/>
            </a:pPr>
            <a:r>
              <a:rPr lang="en-US" dirty="0"/>
              <a:t>This site would require assembly of multiple properties with at least four businesses including a gas station and funeral chapel. </a:t>
            </a:r>
            <a:endParaRPr lang="en-US" dirty="0" smtClean="0"/>
          </a:p>
          <a:p>
            <a:pPr marL="285750" indent="-285750">
              <a:buFont typeface="Arial" panose="020B0604020202020204" pitchFamily="34" charset="0"/>
              <a:buChar char="•"/>
            </a:pPr>
            <a:r>
              <a:rPr lang="en-US" dirty="0" smtClean="0"/>
              <a:t>If </a:t>
            </a:r>
            <a:r>
              <a:rPr lang="en-US" dirty="0"/>
              <a:t>the entire site extending from the railroad corridor to West Broadway is considered, approximately </a:t>
            </a:r>
            <a:r>
              <a:rPr lang="en-US" dirty="0" smtClean="0"/>
              <a:t>2 </a:t>
            </a:r>
            <a:r>
              <a:rPr lang="en-US" dirty="0"/>
              <a:t>acres would be possible.  </a:t>
            </a:r>
            <a:endParaRPr lang="en-US" dirty="0" smtClean="0"/>
          </a:p>
          <a:p>
            <a:pPr marL="285750" indent="-285750">
              <a:buFont typeface="Arial" panose="020B0604020202020204" pitchFamily="34" charset="0"/>
              <a:buChar char="•"/>
            </a:pPr>
            <a:r>
              <a:rPr lang="en-US" dirty="0" smtClean="0"/>
              <a:t>As </a:t>
            </a:r>
            <a:r>
              <a:rPr lang="en-US" dirty="0"/>
              <a:t>many as </a:t>
            </a:r>
            <a:r>
              <a:rPr lang="en-US" b="1" dirty="0"/>
              <a:t>90-110 multiple family dwelling units</a:t>
            </a:r>
            <a:r>
              <a:rPr lang="en-US" dirty="0"/>
              <a:t> could be available, again, following the example of Broadway Court.  Again, useable open space standards would also have to be </a:t>
            </a:r>
            <a:r>
              <a:rPr lang="en-US" dirty="0" smtClean="0"/>
              <a:t>considered.</a:t>
            </a:r>
          </a:p>
          <a:p>
            <a:pPr marL="285750" indent="-285750">
              <a:buFont typeface="Arial" panose="020B0604020202020204" pitchFamily="34" charset="0"/>
              <a:buChar char="•"/>
            </a:pPr>
            <a:r>
              <a:rPr lang="en-US" b="1" dirty="0" smtClean="0"/>
              <a:t>Redevelopment </a:t>
            </a:r>
            <a:r>
              <a:rPr lang="en-US" b="1" dirty="0"/>
              <a:t>may be expected to occur in the next 3-10 years</a:t>
            </a:r>
            <a:r>
              <a:rPr lang="en-US" dirty="0"/>
              <a:t> </a:t>
            </a:r>
            <a:r>
              <a:rPr lang="en-US" b="1" dirty="0" smtClean="0"/>
              <a:t>if the Blue Line Extension LRT is funded and built. Otherwise, redevelopment would only occur if supported by market forces.</a:t>
            </a:r>
            <a:endParaRPr lang="en-US" b="1" dirty="0"/>
          </a:p>
          <a:p>
            <a:endParaRPr lang="en-US"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0" y="1295400"/>
            <a:ext cx="514078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10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Ramp “Wrap”</a:t>
            </a:r>
            <a:endParaRPr lang="en-US" dirty="0"/>
          </a:p>
        </p:txBody>
      </p:sp>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The anticipated parking ramp serving the Blue Line Extension LRT station is proposed to have buildings lining the outer edge of the ramp on two </a:t>
            </a:r>
            <a:r>
              <a:rPr lang="en-US" dirty="0" smtClean="0"/>
              <a:t>sides. These buildings may be integrated with the ramp or separate.</a:t>
            </a:r>
          </a:p>
          <a:p>
            <a:pPr marL="285750" indent="-285750">
              <a:buFont typeface="Arial" panose="020B0604020202020204" pitchFamily="34" charset="0"/>
              <a:buChar char="•"/>
            </a:pPr>
            <a:r>
              <a:rPr lang="en-US" dirty="0" smtClean="0"/>
              <a:t>Commercial </a:t>
            </a:r>
            <a:r>
              <a:rPr lang="en-US" dirty="0"/>
              <a:t>uses are being considered, but, high density residential could be an alternative </a:t>
            </a:r>
            <a:r>
              <a:rPr lang="en-US" dirty="0" smtClean="0"/>
              <a:t>use or the domination portion of a mixed use. </a:t>
            </a:r>
          </a:p>
          <a:p>
            <a:pPr marL="285750" indent="-285750">
              <a:buFont typeface="Arial" panose="020B0604020202020204" pitchFamily="34" charset="0"/>
              <a:buChar char="•"/>
            </a:pPr>
            <a:r>
              <a:rPr lang="en-US" dirty="0" smtClean="0"/>
              <a:t>If </a:t>
            </a:r>
            <a:r>
              <a:rPr lang="en-US" dirty="0"/>
              <a:t>residential uses are included, they will likely be “single loaded” much like a row house or condo/apartments forming the outer edges of the site perhaps with vehicular access on the ramp side and pedestrian access to the street, or secure access through the ramp.  </a:t>
            </a:r>
            <a:endParaRPr lang="en-US" dirty="0" smtClean="0"/>
          </a:p>
          <a:p>
            <a:pPr marL="285750" indent="-285750">
              <a:buFont typeface="Arial" panose="020B0604020202020204" pitchFamily="34" charset="0"/>
              <a:buChar char="•"/>
            </a:pPr>
            <a:r>
              <a:rPr lang="en-US" b="1" dirty="0" smtClean="0"/>
              <a:t>Development is dependent on the funding and construction of the Blue Line Extension LRT which could occur in </a:t>
            </a:r>
            <a:r>
              <a:rPr lang="en-US" b="1" dirty="0"/>
              <a:t>the next 3-5 years.</a:t>
            </a:r>
            <a:endParaRPr lang="en-US" dirty="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0" y="1447800"/>
            <a:ext cx="527767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57600" y="4724400"/>
            <a:ext cx="5105400" cy="461665"/>
          </a:xfrm>
          <a:prstGeom prst="rect">
            <a:avLst/>
          </a:prstGeom>
          <a:noFill/>
        </p:spPr>
        <p:txBody>
          <a:bodyPr wrap="square" rtlCol="0">
            <a:spAutoFit/>
          </a:bodyPr>
          <a:lstStyle/>
          <a:p>
            <a:r>
              <a:rPr lang="en-US" sz="1200" i="1" dirty="0" smtClean="0"/>
              <a:t>The concept shown above shows residential in pink (upper levels) and commercial in orange (street level)</a:t>
            </a:r>
            <a:endParaRPr lang="en-US" sz="1200" i="1" dirty="0"/>
          </a:p>
        </p:txBody>
      </p:sp>
    </p:spTree>
    <p:extLst>
      <p:ext uri="{BB962C8B-B14F-4D97-AF65-F5344CB8AC3E}">
        <p14:creationId xmlns:p14="http://schemas.microsoft.com/office/powerpoint/2010/main" val="244826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Robin Center – within ½ mile of the proposed LRT station</a:t>
            </a:r>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2590800"/>
            <a:ext cx="3005137" cy="287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371600"/>
            <a:ext cx="3005137" cy="4401205"/>
          </a:xfrm>
          <a:prstGeom prst="rect">
            <a:avLst/>
          </a:prstGeom>
          <a:noFill/>
        </p:spPr>
        <p:txBody>
          <a:bodyPr wrap="square" rtlCol="0">
            <a:spAutoFit/>
          </a:bodyPr>
          <a:lstStyle/>
          <a:p>
            <a:pPr marL="171450" indent="-171450">
              <a:buFont typeface="Arial" panose="020B0604020202020204" pitchFamily="34" charset="0"/>
              <a:buChar char="•"/>
            </a:pPr>
            <a:r>
              <a:rPr lang="en-US" sz="1400" dirty="0"/>
              <a:t>There are no immediate expectations of the properties that make up Robin Center redeveloping.  However, when conditions favor redevelopment, there is the following potential:</a:t>
            </a:r>
          </a:p>
          <a:p>
            <a:pPr marL="171450" lvl="0" indent="-171450">
              <a:buFont typeface="Arial" panose="020B0604020202020204" pitchFamily="34" charset="0"/>
              <a:buChar char="•"/>
            </a:pPr>
            <a:r>
              <a:rPr lang="en-US" sz="1400" dirty="0"/>
              <a:t>“Upper Robin Center” consists of 1.14 acres and includes a portion of the Lakeland Ave. N. frontage </a:t>
            </a:r>
            <a:r>
              <a:rPr lang="en-US" sz="1400" dirty="0" smtClean="0"/>
              <a:t>road. Approximately </a:t>
            </a:r>
            <a:r>
              <a:rPr lang="en-US" sz="1400" b="1" dirty="0"/>
              <a:t>50-70 dwelling units</a:t>
            </a:r>
            <a:r>
              <a:rPr lang="en-US" sz="1400" dirty="0"/>
              <a:t> might be possible.  Ideally, the upper portion of a mixed use development</a:t>
            </a:r>
            <a:r>
              <a:rPr lang="en-US" sz="1400" dirty="0" smtClean="0"/>
              <a:t>.</a:t>
            </a:r>
          </a:p>
          <a:p>
            <a:pPr marL="171450" lvl="0" indent="-171450">
              <a:buFont typeface="Arial" panose="020B0604020202020204" pitchFamily="34" charset="0"/>
              <a:buChar char="•"/>
            </a:pPr>
            <a:r>
              <a:rPr lang="en-US" sz="1400" dirty="0" smtClean="0"/>
              <a:t>“</a:t>
            </a:r>
            <a:r>
              <a:rPr lang="en-US" sz="1400" dirty="0"/>
              <a:t>Lower Robin Center” is much larger at 4.22 acres excluding the Post Office and Car X auto repair.  As many as </a:t>
            </a:r>
            <a:r>
              <a:rPr lang="en-US" sz="1400" b="1" dirty="0"/>
              <a:t>200-265 dwelling units</a:t>
            </a:r>
            <a:r>
              <a:rPr lang="en-US" sz="1400" dirty="0"/>
              <a:t> might be </a:t>
            </a:r>
            <a:r>
              <a:rPr lang="en-US" sz="1400" dirty="0" smtClean="0"/>
              <a:t>possible.</a:t>
            </a:r>
          </a:p>
          <a:p>
            <a:pPr marL="171450" lvl="0" indent="-171450">
              <a:buFont typeface="Arial" panose="020B0604020202020204" pitchFamily="34" charset="0"/>
              <a:buChar char="•"/>
            </a:pPr>
            <a:r>
              <a:rPr lang="en-US" sz="1400" b="1" dirty="0" smtClean="0"/>
              <a:t>Redevelopment </a:t>
            </a:r>
            <a:r>
              <a:rPr lang="en-US" sz="1400" b="1" dirty="0"/>
              <a:t>may occur 2020-2030</a:t>
            </a:r>
            <a:endParaRPr lang="en-US" sz="14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75050" y="1026299"/>
            <a:ext cx="5111750" cy="434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63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Lakeside Office Park</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Currently occupied by medical, dental clinics and offices.  This property has high amenities but limited access via a narrow 0.3 mile local street and surrounding flood plain.  </a:t>
            </a:r>
            <a:endParaRPr lang="en-US" dirty="0" smtClean="0"/>
          </a:p>
          <a:p>
            <a:pPr marL="285750" indent="-285750">
              <a:buFont typeface="Arial" panose="020B0604020202020204" pitchFamily="34" charset="0"/>
              <a:buChar char="•"/>
            </a:pPr>
            <a:r>
              <a:rPr lang="en-US" dirty="0" smtClean="0"/>
              <a:t>Medium </a:t>
            </a:r>
            <a:r>
              <a:rPr lang="en-US" dirty="0"/>
              <a:t>density residential is recommended.  Approximately 4 acres is above the 100 year flood elevation. </a:t>
            </a:r>
            <a:endParaRPr lang="en-US" dirty="0" smtClean="0"/>
          </a:p>
          <a:p>
            <a:pPr marL="285750" indent="-285750">
              <a:buFont typeface="Arial" panose="020B0604020202020204" pitchFamily="34" charset="0"/>
              <a:buChar char="•"/>
            </a:pPr>
            <a:r>
              <a:rPr lang="en-US" b="1" dirty="0" smtClean="0"/>
              <a:t>30-60 </a:t>
            </a:r>
            <a:r>
              <a:rPr lang="en-US" b="1" dirty="0"/>
              <a:t>dwelling units</a:t>
            </a:r>
            <a:r>
              <a:rPr lang="en-US" dirty="0"/>
              <a:t> are </a:t>
            </a:r>
            <a:r>
              <a:rPr lang="en-US" dirty="0" smtClean="0"/>
              <a:t>possible.</a:t>
            </a:r>
          </a:p>
          <a:p>
            <a:pPr marL="285750" indent="-285750">
              <a:buFont typeface="Arial" panose="020B0604020202020204" pitchFamily="34" charset="0"/>
              <a:buChar char="•"/>
            </a:pPr>
            <a:r>
              <a:rPr lang="en-US" b="1" dirty="0" smtClean="0"/>
              <a:t>Redevelopment </a:t>
            </a:r>
            <a:r>
              <a:rPr lang="en-US" b="1" dirty="0"/>
              <a:t>may occur in the next 5-10 years.</a:t>
            </a:r>
            <a:endParaRPr lang="en-US" dirty="0"/>
          </a:p>
          <a:p>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503415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209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905000"/>
            <a:ext cx="6553200" cy="2862322"/>
          </a:xfrm>
          <a:prstGeom prst="rect">
            <a:avLst/>
          </a:prstGeom>
          <a:noFill/>
        </p:spPr>
        <p:txBody>
          <a:bodyPr wrap="square" rtlCol="0">
            <a:spAutoFit/>
          </a:bodyPr>
          <a:lstStyle/>
          <a:p>
            <a:r>
              <a:rPr lang="en-US" sz="6000" b="1" dirty="0" smtClean="0"/>
              <a:t>Where do you see Robbinsdale in the year 2040?</a:t>
            </a:r>
            <a:endParaRPr lang="en-US" sz="60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03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574" y="274638"/>
            <a:ext cx="7388225" cy="1143000"/>
          </a:xfrm>
        </p:spPr>
        <p:txBody>
          <a:bodyPr>
            <a:normAutofit fontScale="90000"/>
          </a:bodyPr>
          <a:lstStyle/>
          <a:p>
            <a:r>
              <a:rPr lang="en-US" b="1" dirty="0" smtClean="0"/>
              <a:t>Components of the Comprehensive Plan</a:t>
            </a:r>
            <a:endParaRPr lang="en-US" b="1" dirty="0"/>
          </a:p>
        </p:txBody>
      </p:sp>
      <p:sp>
        <p:nvSpPr>
          <p:cNvPr id="3" name="Content Placeholder 2"/>
          <p:cNvSpPr>
            <a:spLocks noGrp="1"/>
          </p:cNvSpPr>
          <p:nvPr>
            <p:ph idx="1"/>
          </p:nvPr>
        </p:nvSpPr>
        <p:spPr/>
        <p:txBody>
          <a:bodyPr>
            <a:normAutofit lnSpcReduction="10000"/>
          </a:bodyPr>
          <a:lstStyle/>
          <a:p>
            <a:r>
              <a:rPr lang="en-US" dirty="0" smtClean="0"/>
              <a:t>Land Use</a:t>
            </a:r>
          </a:p>
          <a:p>
            <a:r>
              <a:rPr lang="en-US" dirty="0" smtClean="0"/>
              <a:t>Parks, Recreation, Trail and Open Space</a:t>
            </a:r>
          </a:p>
          <a:p>
            <a:r>
              <a:rPr lang="en-US" dirty="0" smtClean="0"/>
              <a:t>Housing</a:t>
            </a:r>
          </a:p>
          <a:p>
            <a:r>
              <a:rPr lang="en-US" dirty="0" smtClean="0"/>
              <a:t>Economic Competitiveness</a:t>
            </a:r>
          </a:p>
          <a:p>
            <a:r>
              <a:rPr lang="en-US" dirty="0" smtClean="0"/>
              <a:t>Transportation</a:t>
            </a:r>
          </a:p>
          <a:p>
            <a:r>
              <a:rPr lang="en-US" dirty="0" smtClean="0"/>
              <a:t>Resilience</a:t>
            </a:r>
          </a:p>
          <a:p>
            <a:r>
              <a:rPr lang="en-US" dirty="0" smtClean="0"/>
              <a:t>Water Resources and other infrastructure</a:t>
            </a:r>
          </a:p>
          <a:p>
            <a:r>
              <a:rPr lang="en-US" dirty="0" smtClean="0"/>
              <a:t>Implementation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9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Robbinsdale is designated as an “Urban Center”.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4293" y="273050"/>
            <a:ext cx="4413264" cy="5853113"/>
          </a:xfrm>
        </p:spPr>
      </p:pic>
      <p:sp>
        <p:nvSpPr>
          <p:cNvPr id="4" name="Text Placeholder 3"/>
          <p:cNvSpPr>
            <a:spLocks noGrp="1"/>
          </p:cNvSpPr>
          <p:nvPr>
            <p:ph type="body" sz="half" idx="2"/>
          </p:nvPr>
        </p:nvSpPr>
        <p:spPr/>
        <p:txBody>
          <a:bodyPr/>
          <a:lstStyle/>
          <a:p>
            <a:r>
              <a:rPr lang="en-US" dirty="0"/>
              <a:t>Robbinsdale’s location relative to the metro area has caused the Metropolitan Council to designate it as an “Urban Center.”  This designation carries expectations for overall densities relative to the forecasts.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399"/>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44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838" y="0"/>
            <a:ext cx="5169961" cy="68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5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6" y="274638"/>
            <a:ext cx="7961313" cy="1143000"/>
          </a:xfrm>
        </p:spPr>
        <p:txBody>
          <a:bodyPr>
            <a:normAutofit/>
          </a:bodyPr>
          <a:lstStyle/>
          <a:p>
            <a:r>
              <a:rPr lang="en-US" sz="3200" dirty="0" smtClean="0"/>
              <a:t>Forecasted Population, Households and Employment by the Metropolitan Council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722723"/>
              </p:ext>
            </p:extLst>
          </p:nvPr>
        </p:nvGraphicFramePr>
        <p:xfrm>
          <a:off x="1676400" y="1676400"/>
          <a:ext cx="5623560" cy="914400"/>
        </p:xfrm>
        <a:graphic>
          <a:graphicData uri="http://schemas.openxmlformats.org/drawingml/2006/table">
            <a:tbl>
              <a:tblPr firstRow="1" firstCol="1" bandRow="1"/>
              <a:tblGrid>
                <a:gridCol w="1405890"/>
                <a:gridCol w="1405890"/>
                <a:gridCol w="1405890"/>
                <a:gridCol w="1405890"/>
              </a:tblGrid>
              <a:tr h="0">
                <a:tc>
                  <a:txBody>
                    <a:bodyPr/>
                    <a:lstStyle/>
                    <a:p>
                      <a:pPr marL="0" marR="0" algn="ctr">
                        <a:spcBef>
                          <a:spcPts val="0"/>
                        </a:spcBef>
                        <a:spcAft>
                          <a:spcPts val="0"/>
                        </a:spcAft>
                      </a:pPr>
                      <a:r>
                        <a:rPr lang="en-US" sz="1200" b="1" dirty="0">
                          <a:effectLst/>
                          <a:latin typeface="Times New Roman"/>
                          <a:ea typeface="Calibri"/>
                        </a:rPr>
                        <a:t>Forecast Year</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Population</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Households</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Employment</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2010 (Census)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13,953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7,200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3320057"/>
              </p:ext>
            </p:extLst>
          </p:nvPr>
        </p:nvGraphicFramePr>
        <p:xfrm>
          <a:off x="1676400" y="2743200"/>
          <a:ext cx="5623560" cy="1463040"/>
        </p:xfrm>
        <a:graphic>
          <a:graphicData uri="http://schemas.openxmlformats.org/drawingml/2006/table">
            <a:tbl>
              <a:tblPr firstRow="1" firstCol="1" bandRow="1"/>
              <a:tblGrid>
                <a:gridCol w="1405890"/>
                <a:gridCol w="1405890"/>
                <a:gridCol w="1405890"/>
                <a:gridCol w="1405890"/>
              </a:tblGrid>
              <a:tr h="0">
                <a:tc>
                  <a:txBody>
                    <a:bodyPr/>
                    <a:lstStyle/>
                    <a:p>
                      <a:pPr marL="0" marR="0" algn="ctr">
                        <a:spcBef>
                          <a:spcPts val="0"/>
                        </a:spcBef>
                        <a:spcAft>
                          <a:spcPts val="0"/>
                        </a:spcAft>
                      </a:pPr>
                      <a:r>
                        <a:rPr lang="en-US" sz="1200" b="1" dirty="0">
                          <a:effectLst/>
                          <a:latin typeface="Times New Roman"/>
                          <a:ea typeface="Calibri"/>
                        </a:rPr>
                        <a:t>Forecast Year &amp; Projected Growth</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Population</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Households</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Employment</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2010 (Census)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13,953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6,858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April 1, 2015</a:t>
                      </a:r>
                    </a:p>
                    <a:p>
                      <a:pPr marL="0" marR="0" algn="ctr">
                        <a:spcBef>
                          <a:spcPts val="0"/>
                        </a:spcBef>
                        <a:spcAft>
                          <a:spcPts val="0"/>
                        </a:spcAft>
                      </a:pPr>
                      <a:r>
                        <a:rPr lang="en-US" sz="1200">
                          <a:effectLst/>
                          <a:latin typeface="Times New Roman"/>
                          <a:ea typeface="Calibri"/>
                        </a:rPr>
                        <a:t>(Met Council 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2020 (2017-2020)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14,750      </a:t>
                      </a:r>
                      <a:r>
                        <a:rPr lang="en-US" sz="1200" b="1">
                          <a:effectLst/>
                          <a:latin typeface="Times New Roman"/>
                          <a:ea typeface="Calibri"/>
                        </a:rPr>
                        <a:t>-7*</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6,300       </a:t>
                      </a:r>
                      <a:r>
                        <a:rPr lang="en-US" sz="1200" b="1">
                          <a:effectLst/>
                          <a:latin typeface="Times New Roman"/>
                          <a:ea typeface="Calibri"/>
                        </a:rPr>
                        <a:t>+90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7,000      </a:t>
                      </a:r>
                      <a:r>
                        <a:rPr lang="en-US" sz="1200" b="1">
                          <a:effectLst/>
                          <a:latin typeface="Times New Roman"/>
                          <a:ea typeface="Calibri"/>
                        </a:rPr>
                        <a:t>+142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15,100    </a:t>
                      </a:r>
                      <a:r>
                        <a:rPr lang="en-US" sz="1200" b="1">
                          <a:effectLst/>
                          <a:latin typeface="Times New Roman"/>
                          <a:ea typeface="Calibri"/>
                        </a:rPr>
                        <a:t>+350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6,600      </a:t>
                      </a:r>
                      <a:r>
                        <a:rPr lang="en-US" sz="1200" b="1">
                          <a:effectLst/>
                          <a:latin typeface="Times New Roman"/>
                          <a:ea typeface="Calibri"/>
                        </a:rPr>
                        <a:t>+300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7,100      </a:t>
                      </a:r>
                      <a:r>
                        <a:rPr lang="en-US" sz="1200" b="1">
                          <a:effectLst/>
                          <a:latin typeface="Times New Roman"/>
                          <a:ea typeface="Calibri"/>
                        </a:rPr>
                        <a:t>+100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15,300    </a:t>
                      </a:r>
                      <a:r>
                        <a:rPr lang="en-US" sz="1200" b="1">
                          <a:effectLst/>
                          <a:latin typeface="Times New Roman"/>
                          <a:ea typeface="Calibri"/>
                        </a:rPr>
                        <a:t>+200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6,800     </a:t>
                      </a:r>
                      <a:r>
                        <a:rPr lang="en-US" sz="1200" b="1">
                          <a:effectLst/>
                          <a:latin typeface="Times New Roman"/>
                          <a:ea typeface="Calibri"/>
                        </a:rPr>
                        <a:t> +200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7,200     </a:t>
                      </a:r>
                      <a:r>
                        <a:rPr lang="en-US" sz="1200" b="1" dirty="0">
                          <a:effectLst/>
                          <a:latin typeface="Times New Roman"/>
                          <a:ea typeface="Calibri"/>
                        </a:rPr>
                        <a:t> +100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616498128"/>
              </p:ext>
            </p:extLst>
          </p:nvPr>
        </p:nvGraphicFramePr>
        <p:xfrm>
          <a:off x="1524000" y="4800600"/>
          <a:ext cx="6080760" cy="914400"/>
        </p:xfrm>
        <a:graphic>
          <a:graphicData uri="http://schemas.openxmlformats.org/drawingml/2006/table">
            <a:tbl>
              <a:tblPr firstRow="1" firstCol="1" bandRow="1"/>
              <a:tblGrid>
                <a:gridCol w="3897630"/>
                <a:gridCol w="2183130"/>
              </a:tblGrid>
              <a:tr h="213360">
                <a:tc>
                  <a:txBody>
                    <a:bodyPr/>
                    <a:lstStyle/>
                    <a:p>
                      <a:pPr marL="0" marR="0">
                        <a:spcBef>
                          <a:spcPts val="0"/>
                        </a:spcBef>
                        <a:spcAft>
                          <a:spcPts val="0"/>
                        </a:spcAft>
                      </a:pPr>
                      <a:r>
                        <a:rPr lang="en-US" sz="1200" dirty="0">
                          <a:effectLst/>
                          <a:latin typeface="Times New Roman"/>
                          <a:ea typeface="Calibri"/>
                        </a:rPr>
                        <a:t>Minimum community wide densities established in </a:t>
                      </a:r>
                      <a:r>
                        <a:rPr lang="en-US" sz="1200" i="1" dirty="0">
                          <a:effectLst/>
                          <a:latin typeface="Times New Roman"/>
                          <a:ea typeface="Calibri"/>
                        </a:rPr>
                        <a:t>Thrive MSP 2040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20 units per acre</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effectLst/>
                          <a:latin typeface="Times New Roman"/>
                          <a:ea typeface="Calibri"/>
                        </a:rPr>
                        <a:t>Density expectations for fixed or dedicated rights-of-way </a:t>
                      </a:r>
                      <a:r>
                        <a:rPr lang="en-US" sz="1200" dirty="0" err="1">
                          <a:effectLst/>
                          <a:latin typeface="Times New Roman"/>
                          <a:ea typeface="Calibri"/>
                        </a:rPr>
                        <a:t>transitway</a:t>
                      </a:r>
                      <a:r>
                        <a:rPr lang="en-US" sz="1200" dirty="0">
                          <a:effectLst/>
                          <a:latin typeface="Times New Roman"/>
                          <a:ea typeface="Calibri"/>
                        </a:rPr>
                        <a:t> station area (area within 10-minute walk or ½ mile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Minimum 50 units per acre</a:t>
                      </a:r>
                      <a:endParaRPr lang="en-US" sz="1200" dirty="0">
                        <a:effectLst/>
                        <a:latin typeface="Times New Roman"/>
                        <a:ea typeface="Calibri"/>
                      </a:endParaRPr>
                    </a:p>
                    <a:p>
                      <a:pPr marL="0" marR="0" algn="ctr">
                        <a:spcBef>
                          <a:spcPts val="0"/>
                        </a:spcBef>
                        <a:spcAft>
                          <a:spcPts val="0"/>
                        </a:spcAft>
                      </a:pPr>
                      <a:r>
                        <a:rPr lang="en-US" sz="1200" b="1" dirty="0">
                          <a:effectLst/>
                          <a:latin typeface="Times New Roman"/>
                          <a:ea typeface="Calibri"/>
                        </a:rPr>
                        <a:t>Target: 75-150+ units per acre</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057400" y="4267200"/>
            <a:ext cx="2133600" cy="307777"/>
          </a:xfrm>
          <a:prstGeom prst="rect">
            <a:avLst/>
          </a:prstGeom>
          <a:noFill/>
        </p:spPr>
        <p:txBody>
          <a:bodyPr wrap="square" rtlCol="0">
            <a:spAutoFit/>
          </a:bodyPr>
          <a:lstStyle/>
          <a:p>
            <a:r>
              <a:rPr lang="en-US" sz="1400" dirty="0" smtClean="0"/>
              <a:t>* </a:t>
            </a:r>
            <a:r>
              <a:rPr lang="en-US" sz="1400" i="1" dirty="0" smtClean="0"/>
              <a:t>Estimates only</a:t>
            </a:r>
            <a:endParaRPr lang="en-US" sz="1400" i="1" dirty="0"/>
          </a:p>
        </p:txBody>
      </p:sp>
    </p:spTree>
    <p:extLst>
      <p:ext uri="{BB962C8B-B14F-4D97-AF65-F5344CB8AC3E}">
        <p14:creationId xmlns:p14="http://schemas.microsoft.com/office/powerpoint/2010/main" val="1004199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5486" y="274638"/>
            <a:ext cx="7961313" cy="1143000"/>
          </a:xfrm>
        </p:spPr>
        <p:txBody>
          <a:bodyPr>
            <a:normAutofit/>
          </a:bodyPr>
          <a:lstStyle/>
          <a:p>
            <a:r>
              <a:rPr lang="en-US" sz="2800" b="1" dirty="0" smtClean="0"/>
              <a:t>     The </a:t>
            </a:r>
            <a:r>
              <a:rPr lang="en-US" sz="2800" b="1" dirty="0"/>
              <a:t>Comprehensive Plan is intended to identify policies that guide the future development of land.</a:t>
            </a:r>
          </a:p>
        </p:txBody>
      </p:sp>
      <p:sp>
        <p:nvSpPr>
          <p:cNvPr id="4" name="Content Placeholder 3"/>
          <p:cNvSpPr>
            <a:spLocks noGrp="1"/>
          </p:cNvSpPr>
          <p:nvPr>
            <p:ph idx="1"/>
          </p:nvPr>
        </p:nvSpPr>
        <p:spPr/>
        <p:txBody>
          <a:bodyPr/>
          <a:lstStyle/>
          <a:p>
            <a:r>
              <a:rPr lang="en-US" sz="1800" dirty="0"/>
              <a:t>The following sites are being presented as possible locations for redevelopment.</a:t>
            </a:r>
          </a:p>
          <a:p>
            <a:r>
              <a:rPr lang="en-US" sz="1800" dirty="0"/>
              <a:t>No development related applications have been received and the affected property owners have ultimate discretion whether to sell their property for development, or to become a partner in a development. </a:t>
            </a:r>
            <a:endParaRPr lang="en-US" sz="1800" dirty="0" smtClean="0"/>
          </a:p>
          <a:p>
            <a:r>
              <a:rPr lang="en-US" sz="1800" dirty="0"/>
              <a:t>In most cases, the examples are made up of multiple properties with multiple property owners that may be a challenge for anyone trying to assemble a site for a development project</a:t>
            </a:r>
            <a:r>
              <a:rPr lang="en-US" sz="1800" dirty="0" smtClean="0"/>
              <a:t>.</a:t>
            </a:r>
            <a:endParaRPr lang="en-US" sz="1800" dirty="0"/>
          </a:p>
          <a:p>
            <a:r>
              <a:rPr lang="en-US" sz="1800" dirty="0"/>
              <a:t>With the regional growth projections in mind, the challenge is to imagine properties that may redevelop and accommodate the increase of population, households (and employment) that are identified for Robbinsdale by the Metropolitan Council. </a:t>
            </a:r>
          </a:p>
          <a:p>
            <a:endParaRPr lang="en-US" sz="1800" dirty="0"/>
          </a:p>
          <a:p>
            <a:endParaRPr lang="en-US" sz="1800" dirty="0"/>
          </a:p>
          <a:p>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Opportunity Sites within Robbinsdale</a:t>
            </a:r>
            <a:endParaRPr lang="en-US" dirty="0"/>
          </a:p>
        </p:txBody>
      </p:sp>
      <p:sp>
        <p:nvSpPr>
          <p:cNvPr id="4" name="Text Placeholder 3"/>
          <p:cNvSpPr>
            <a:spLocks noGrp="1"/>
          </p:cNvSpPr>
          <p:nvPr>
            <p:ph type="body" sz="half" idx="2"/>
          </p:nvPr>
        </p:nvSpPr>
        <p:spPr/>
        <p:txBody>
          <a:bodyPr>
            <a:normAutofit/>
          </a:bodyPr>
          <a:lstStyle/>
          <a:p>
            <a:r>
              <a:rPr lang="en-US" sz="1600" dirty="0" smtClean="0"/>
              <a:t>Opportunity Site Criteria</a:t>
            </a:r>
          </a:p>
          <a:p>
            <a:pPr marL="285750" indent="-285750">
              <a:buFont typeface="Arial" panose="020B0604020202020204" pitchFamily="34" charset="0"/>
              <a:buChar char="•"/>
            </a:pPr>
            <a:r>
              <a:rPr lang="en-US" sz="1600" dirty="0" smtClean="0"/>
              <a:t>Proximity and walkability to the proposed LRT station.</a:t>
            </a:r>
          </a:p>
          <a:p>
            <a:pPr marL="285750" indent="-285750">
              <a:buFont typeface="Arial" panose="020B0604020202020204" pitchFamily="34" charset="0"/>
              <a:buChar char="•"/>
            </a:pPr>
            <a:r>
              <a:rPr lang="en-US" sz="1600" dirty="0" smtClean="0"/>
              <a:t>Existing land </a:t>
            </a:r>
            <a:r>
              <a:rPr lang="en-US" sz="1600" dirty="0"/>
              <a:t>u</a:t>
            </a:r>
            <a:r>
              <a:rPr lang="en-US" sz="1600" dirty="0" smtClean="0"/>
              <a:t>se</a:t>
            </a:r>
          </a:p>
          <a:p>
            <a:pPr marL="285750" indent="-285750">
              <a:buFont typeface="Arial" panose="020B0604020202020204" pitchFamily="34" charset="0"/>
              <a:buChar char="•"/>
            </a:pPr>
            <a:r>
              <a:rPr lang="en-US" sz="1600" dirty="0" smtClean="0"/>
              <a:t>Underestimated property (parking lots, storage facilities, etc.) </a:t>
            </a:r>
          </a:p>
          <a:p>
            <a:pPr marL="285750" indent="-285750">
              <a:buFont typeface="Arial" panose="020B0604020202020204" pitchFamily="34" charset="0"/>
              <a:buChar char="•"/>
            </a:pPr>
            <a:r>
              <a:rPr lang="en-US" sz="1600" dirty="0" smtClean="0"/>
              <a:t>Market rates and trends.</a:t>
            </a:r>
          </a:p>
          <a:p>
            <a:pPr marL="285750" indent="-285750">
              <a:buFont typeface="Arial" panose="020B0604020202020204" pitchFamily="34" charset="0"/>
              <a:buChar char="•"/>
            </a:pPr>
            <a:r>
              <a:rPr lang="en-US" sz="1600" dirty="0" smtClean="0"/>
              <a:t>Suitability for transit oriented uses such as mixed-use and multi-family residential.</a:t>
            </a:r>
            <a:endParaRPr lang="en-US" sz="16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199" y="228600"/>
            <a:ext cx="529680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5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022350"/>
          </a:xfrm>
        </p:spPr>
        <p:txBody>
          <a:bodyPr/>
          <a:lstStyle/>
          <a:p>
            <a:r>
              <a:rPr lang="en-US" dirty="0" smtClean="0"/>
              <a:t>Legion/St. Petersburg Site</a:t>
            </a:r>
            <a:endParaRPr lang="en-US" dirty="0"/>
          </a:p>
        </p:txBody>
      </p:sp>
      <p:sp>
        <p:nvSpPr>
          <p:cNvPr id="4" name="Text Placeholder 3"/>
          <p:cNvSpPr>
            <a:spLocks noGrp="1"/>
          </p:cNvSpPr>
          <p:nvPr>
            <p:ph type="body" sz="half" idx="2"/>
          </p:nvPr>
        </p:nvSpPr>
        <p:spPr>
          <a:xfrm>
            <a:off x="457200" y="1295400"/>
            <a:ext cx="3008313" cy="4830763"/>
          </a:xfrm>
        </p:spPr>
        <p:txBody>
          <a:bodyPr>
            <a:normAutofit fontScale="92500" lnSpcReduction="10000"/>
          </a:bodyPr>
          <a:lstStyle/>
          <a:p>
            <a:pPr marL="285750" indent="-285750">
              <a:buFont typeface="Arial" panose="020B0604020202020204" pitchFamily="34" charset="0"/>
              <a:buChar char="•"/>
            </a:pPr>
            <a:r>
              <a:rPr lang="en-US" dirty="0"/>
              <a:t>This 1.7 acre site of which 1.55 acres has been on the commercial market for some time. </a:t>
            </a:r>
            <a:r>
              <a:rPr lang="en-US" dirty="0" smtClean="0"/>
              <a:t> The </a:t>
            </a:r>
            <a:r>
              <a:rPr lang="en-US" dirty="0"/>
              <a:t>Robbinsdale Economic Development Authority owns a 0.14 acre parcel that aligns with the northerly driveway to France Ave. N. </a:t>
            </a:r>
            <a:r>
              <a:rPr lang="en-US" dirty="0" smtClean="0"/>
              <a:t>This </a:t>
            </a:r>
            <a:r>
              <a:rPr lang="en-US" dirty="0"/>
              <a:t>site has been previously discussed as a possible high density redevelopment site. </a:t>
            </a:r>
          </a:p>
          <a:p>
            <a:pPr marL="285750" indent="-285750">
              <a:buFont typeface="Arial" panose="020B0604020202020204" pitchFamily="34" charset="0"/>
              <a:buChar char="•"/>
            </a:pPr>
            <a:r>
              <a:rPr lang="en-US" dirty="0" smtClean="0"/>
              <a:t>The </a:t>
            </a:r>
            <a:r>
              <a:rPr lang="en-US" dirty="0"/>
              <a:t>combined </a:t>
            </a:r>
            <a:r>
              <a:rPr lang="en-US" dirty="0" smtClean="0"/>
              <a:t>site </a:t>
            </a:r>
            <a:r>
              <a:rPr lang="en-US" dirty="0"/>
              <a:t>could accommodate as many as </a:t>
            </a:r>
            <a:r>
              <a:rPr lang="en-US" b="1" dirty="0"/>
              <a:t>80-85 multiple family units, </a:t>
            </a:r>
            <a:r>
              <a:rPr lang="en-US" dirty="0"/>
              <a:t>if redeveloped similar to Broadway Court.  Green space requirements would require slightly more than ½ an acre to achieve that kind of density which could be problematic.   </a:t>
            </a:r>
            <a:endParaRPr lang="en-US" dirty="0" smtClean="0"/>
          </a:p>
          <a:p>
            <a:pPr marL="285750" indent="-285750">
              <a:buFont typeface="Arial" panose="020B0604020202020204" pitchFamily="34" charset="0"/>
              <a:buChar char="•"/>
            </a:pPr>
            <a:r>
              <a:rPr lang="en-US" dirty="0" smtClean="0"/>
              <a:t>The </a:t>
            </a:r>
            <a:r>
              <a:rPr lang="en-US" dirty="0"/>
              <a:t>proximity of Lakeview Terrace Park and the Crystal Lake Regional Trail in addition to the available views would provide off-site amenities which could be taken into </a:t>
            </a:r>
            <a:r>
              <a:rPr lang="en-US" dirty="0" smtClean="0"/>
              <a:t>consideration.</a:t>
            </a:r>
          </a:p>
          <a:p>
            <a:pPr marL="285750" indent="-285750">
              <a:buFont typeface="Arial" panose="020B0604020202020204" pitchFamily="34" charset="0"/>
              <a:buChar char="•"/>
            </a:pPr>
            <a:r>
              <a:rPr lang="en-US" b="1" dirty="0" smtClean="0"/>
              <a:t>Redevelopment </a:t>
            </a:r>
            <a:r>
              <a:rPr lang="en-US" b="1" dirty="0"/>
              <a:t>may be expected to occur within the next </a:t>
            </a:r>
            <a:r>
              <a:rPr lang="en-US" b="1" dirty="0" smtClean="0"/>
              <a:t>2-5 </a:t>
            </a:r>
            <a:r>
              <a:rPr lang="en-US" b="1" dirty="0"/>
              <a:t>years.</a:t>
            </a:r>
            <a:endParaRPr lang="en-US"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8725" y="427831"/>
            <a:ext cx="47244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441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1099</Words>
  <Application>Microsoft Office PowerPoint</Application>
  <PresentationFormat>On-screen Show (4:3)</PresentationFormat>
  <Paragraphs>118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2040 Comprehensive Plan Open House</vt:lpstr>
      <vt:lpstr>PowerPoint Presentation</vt:lpstr>
      <vt:lpstr>Components of the Comprehensive Plan</vt:lpstr>
      <vt:lpstr>  Robbinsdale is designated as an “Urban Center”.</vt:lpstr>
      <vt:lpstr>PowerPoint Presentation</vt:lpstr>
      <vt:lpstr>Forecasted Population, Households and Employment by the Metropolitan Council</vt:lpstr>
      <vt:lpstr>     The Comprehensive Plan is intended to identify policies that guide the future development of land.</vt:lpstr>
      <vt:lpstr>  Opportunity Sites within Robbinsdale</vt:lpstr>
      <vt:lpstr>Legion/St. Petersburg Site</vt:lpstr>
      <vt:lpstr> Lakeland Avenue area north of Citizens Independent Bank</vt:lpstr>
      <vt:lpstr>     “Sawhorse” site within the ½ mile of the proposed LRT station</vt:lpstr>
      <vt:lpstr>Parking Ramp “Wrap”</vt:lpstr>
      <vt:lpstr> Robin Center – within ½ mile of the proposed LRT station</vt:lpstr>
      <vt:lpstr>Lakeside Office Park</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Olson</dc:creator>
  <cp:lastModifiedBy>A Olson</cp:lastModifiedBy>
  <cp:revision>25</cp:revision>
  <cp:lastPrinted>2017-04-11T20:18:11Z</cp:lastPrinted>
  <dcterms:created xsi:type="dcterms:W3CDTF">2017-04-10T19:44:52Z</dcterms:created>
  <dcterms:modified xsi:type="dcterms:W3CDTF">2017-04-13T15:21:18Z</dcterms:modified>
</cp:coreProperties>
</file>